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5"/>
  </p:notesMasterIdLst>
  <p:handoutMasterIdLst>
    <p:handoutMasterId r:id="rId26"/>
  </p:handoutMasterIdLst>
  <p:sldIdLst>
    <p:sldId id="256" r:id="rId5"/>
    <p:sldId id="257" r:id="rId6"/>
    <p:sldId id="258" r:id="rId7"/>
    <p:sldId id="262" r:id="rId8"/>
    <p:sldId id="269" r:id="rId9"/>
    <p:sldId id="278" r:id="rId10"/>
    <p:sldId id="259" r:id="rId11"/>
    <p:sldId id="285" r:id="rId12"/>
    <p:sldId id="281" r:id="rId13"/>
    <p:sldId id="282" r:id="rId14"/>
    <p:sldId id="283" r:id="rId15"/>
    <p:sldId id="270" r:id="rId16"/>
    <p:sldId id="273" r:id="rId17"/>
    <p:sldId id="261" r:id="rId18"/>
    <p:sldId id="286" r:id="rId19"/>
    <p:sldId id="287" r:id="rId20"/>
    <p:sldId id="276" r:id="rId21"/>
    <p:sldId id="266" r:id="rId22"/>
    <p:sldId id="288" r:id="rId23"/>
    <p:sldId id="271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752E2F5-0B7F-40CC-BB0B-CDA6097247C3}">
          <p14:sldIdLst>
            <p14:sldId id="256"/>
            <p14:sldId id="257"/>
            <p14:sldId id="258"/>
            <p14:sldId id="262"/>
            <p14:sldId id="269"/>
            <p14:sldId id="278"/>
            <p14:sldId id="259"/>
            <p14:sldId id="285"/>
            <p14:sldId id="281"/>
            <p14:sldId id="282"/>
            <p14:sldId id="283"/>
            <p14:sldId id="270"/>
            <p14:sldId id="273"/>
            <p14:sldId id="261"/>
            <p14:sldId id="286"/>
            <p14:sldId id="287"/>
            <p14:sldId id="276"/>
            <p14:sldId id="266"/>
            <p14:sldId id="288"/>
            <p14:sldId id="271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89898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0704" autoAdjust="0"/>
  </p:normalViewPr>
  <p:slideViewPr>
    <p:cSldViewPr snapToGrid="0">
      <p:cViewPr varScale="1">
        <p:scale>
          <a:sx n="69" d="100"/>
          <a:sy n="69" d="100"/>
        </p:scale>
        <p:origin x="78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A56166A-A800-42AD-85CA-3255A911BFDD}" type="doc">
      <dgm:prSet loTypeId="urn:microsoft.com/office/officeart/2005/8/layout/list1" loCatId="list" qsTypeId="urn:microsoft.com/office/officeart/2005/8/quickstyle/simple2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171647C0-DD84-4F61-A5A3-601ACBDC365F}">
      <dgm:prSet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gradFill flip="none" rotWithShape="1">
          <a:gsLst>
            <a:gs pos="0">
              <a:schemeClr val="accent3">
                <a:lumMod val="67000"/>
              </a:schemeClr>
            </a:gs>
            <a:gs pos="48000">
              <a:schemeClr val="accent3">
                <a:lumMod val="97000"/>
                <a:lumOff val="3000"/>
              </a:schemeClr>
            </a:gs>
            <a:gs pos="100000">
              <a:schemeClr val="accent3">
                <a:lumMod val="60000"/>
                <a:lumOff val="40000"/>
              </a:schemeClr>
            </a:gs>
          </a:gsLst>
          <a:lin ang="16200000" scaled="1"/>
          <a:tileRect/>
        </a:gradFill>
        <a:ln>
          <a:noFill/>
        </a:ln>
      </dgm:spPr>
      <dgm:t>
        <a:bodyPr/>
        <a:lstStyle/>
        <a:p>
          <a:pPr algn="l"/>
          <a:r>
            <a:rPr lang="en-US" sz="2000" b="0" i="0" baseline="0" dirty="0"/>
            <a:t>Improved patient outcomes</a:t>
          </a:r>
          <a:endParaRPr lang="en-US" sz="2000" dirty="0"/>
        </a:p>
      </dgm:t>
    </dgm:pt>
    <dgm:pt modelId="{BF2903AB-56C2-4F81-8D0D-B2B18464F0F3}" type="parTrans" cxnId="{CC914301-5B89-4708-901B-568A69E79A6F}">
      <dgm:prSet/>
      <dgm:spPr/>
      <dgm:t>
        <a:bodyPr/>
        <a:lstStyle/>
        <a:p>
          <a:endParaRPr lang="en-US"/>
        </a:p>
      </dgm:t>
    </dgm:pt>
    <dgm:pt modelId="{B5B5FD36-FC13-4423-BA02-B40575A4AE1E}" type="sibTrans" cxnId="{CC914301-5B89-4708-901B-568A69E79A6F}">
      <dgm:prSet/>
      <dgm:spPr/>
      <dgm:t>
        <a:bodyPr/>
        <a:lstStyle/>
        <a:p>
          <a:endParaRPr lang="en-US"/>
        </a:p>
      </dgm:t>
    </dgm:pt>
    <dgm:pt modelId="{B1597E60-408D-48F1-8224-896C5701FA73}">
      <dgm:prSet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gradFill flip="none" rotWithShape="1">
          <a:gsLst>
            <a:gs pos="0">
              <a:schemeClr val="accent3">
                <a:lumMod val="67000"/>
              </a:schemeClr>
            </a:gs>
            <a:gs pos="48000">
              <a:schemeClr val="accent3">
                <a:lumMod val="97000"/>
                <a:lumOff val="3000"/>
              </a:schemeClr>
            </a:gs>
            <a:gs pos="100000">
              <a:schemeClr val="accent3">
                <a:lumMod val="60000"/>
                <a:lumOff val="40000"/>
              </a:schemeClr>
            </a:gs>
          </a:gsLst>
          <a:lin ang="16200000" scaled="1"/>
          <a:tileRect/>
        </a:gradFill>
        <a:ln>
          <a:noFill/>
        </a:ln>
      </dgm:spPr>
      <dgm:t>
        <a:bodyPr/>
        <a:lstStyle/>
        <a:p>
          <a:r>
            <a:rPr lang="en-US" sz="2000" b="0" i="0" baseline="0" dirty="0"/>
            <a:t>Increased efficiency</a:t>
          </a:r>
          <a:endParaRPr lang="en-US" sz="2000" dirty="0"/>
        </a:p>
      </dgm:t>
    </dgm:pt>
    <dgm:pt modelId="{B5837D8C-456A-4D45-9753-5232AEE184BF}" type="parTrans" cxnId="{BFCDDD97-4AA9-4D49-92F0-8E01299EB146}">
      <dgm:prSet/>
      <dgm:spPr/>
      <dgm:t>
        <a:bodyPr/>
        <a:lstStyle/>
        <a:p>
          <a:endParaRPr lang="en-US"/>
        </a:p>
      </dgm:t>
    </dgm:pt>
    <dgm:pt modelId="{DAA5C0B9-5991-41B3-A281-FE968E6E25A6}" type="sibTrans" cxnId="{BFCDDD97-4AA9-4D49-92F0-8E01299EB146}">
      <dgm:prSet/>
      <dgm:spPr/>
      <dgm:t>
        <a:bodyPr/>
        <a:lstStyle/>
        <a:p>
          <a:endParaRPr lang="en-US"/>
        </a:p>
      </dgm:t>
    </dgm:pt>
    <dgm:pt modelId="{1D920C80-24C7-41CF-A7DA-780A47078603}">
      <dgm:prSet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gradFill flip="none" rotWithShape="1">
          <a:gsLst>
            <a:gs pos="0">
              <a:schemeClr val="accent3">
                <a:lumMod val="67000"/>
              </a:schemeClr>
            </a:gs>
            <a:gs pos="48000">
              <a:schemeClr val="accent3">
                <a:lumMod val="97000"/>
                <a:lumOff val="3000"/>
              </a:schemeClr>
            </a:gs>
            <a:gs pos="100000">
              <a:schemeClr val="accent3">
                <a:lumMod val="60000"/>
                <a:lumOff val="40000"/>
              </a:schemeClr>
            </a:gs>
          </a:gsLst>
          <a:lin ang="16200000" scaled="1"/>
          <a:tileRect/>
        </a:gradFill>
        <a:ln>
          <a:noFill/>
        </a:ln>
      </dgm:spPr>
      <dgm:t>
        <a:bodyPr/>
        <a:lstStyle/>
        <a:p>
          <a:r>
            <a:rPr lang="en-US" sz="2000" b="0" i="0" baseline="0" dirty="0"/>
            <a:t>Reduced healthcare costs</a:t>
          </a:r>
          <a:endParaRPr lang="en-US" sz="2000" dirty="0"/>
        </a:p>
      </dgm:t>
    </dgm:pt>
    <dgm:pt modelId="{D1D6E2D5-6251-40B1-A9AF-EE090149FF11}" type="parTrans" cxnId="{9B3FF4A8-8E6E-41C9-8AB4-27B745C84147}">
      <dgm:prSet/>
      <dgm:spPr/>
      <dgm:t>
        <a:bodyPr/>
        <a:lstStyle/>
        <a:p>
          <a:endParaRPr lang="en-US"/>
        </a:p>
      </dgm:t>
    </dgm:pt>
    <dgm:pt modelId="{D105017E-5164-48B8-B71D-1B27DAAA0FBC}" type="sibTrans" cxnId="{9B3FF4A8-8E6E-41C9-8AB4-27B745C84147}">
      <dgm:prSet/>
      <dgm:spPr/>
      <dgm:t>
        <a:bodyPr/>
        <a:lstStyle/>
        <a:p>
          <a:endParaRPr lang="en-US"/>
        </a:p>
      </dgm:t>
    </dgm:pt>
    <dgm:pt modelId="{DC015CE5-F127-437B-9F71-558471520756}">
      <dgm:prSet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gradFill flip="none" rotWithShape="1">
          <a:gsLst>
            <a:gs pos="0">
              <a:schemeClr val="accent3">
                <a:lumMod val="67000"/>
              </a:schemeClr>
            </a:gs>
            <a:gs pos="48000">
              <a:schemeClr val="accent3">
                <a:lumMod val="97000"/>
                <a:lumOff val="3000"/>
              </a:schemeClr>
            </a:gs>
            <a:gs pos="100000">
              <a:schemeClr val="accent3">
                <a:lumMod val="60000"/>
                <a:lumOff val="40000"/>
              </a:schemeClr>
            </a:gs>
          </a:gsLst>
          <a:lin ang="16200000" scaled="1"/>
          <a:tileRect/>
        </a:gradFill>
        <a:ln>
          <a:noFill/>
        </a:ln>
      </dgm:spPr>
      <dgm:t>
        <a:bodyPr/>
        <a:lstStyle/>
        <a:p>
          <a:r>
            <a:rPr lang="en-US" sz="2000" baseline="0" dirty="0"/>
            <a:t>Improved patient experience</a:t>
          </a:r>
          <a:endParaRPr lang="en-US" sz="2000" dirty="0"/>
        </a:p>
      </dgm:t>
    </dgm:pt>
    <dgm:pt modelId="{EEAD6C98-908A-461F-8E89-CD18385F9253}" type="parTrans" cxnId="{27DE740C-33E0-495A-9648-0CDCA22586C6}">
      <dgm:prSet/>
      <dgm:spPr/>
      <dgm:t>
        <a:bodyPr/>
        <a:lstStyle/>
        <a:p>
          <a:endParaRPr lang="en-US"/>
        </a:p>
      </dgm:t>
    </dgm:pt>
    <dgm:pt modelId="{BD0B584D-B5AC-4AF6-A830-ABA7514ED38E}" type="sibTrans" cxnId="{27DE740C-33E0-495A-9648-0CDCA22586C6}">
      <dgm:prSet/>
      <dgm:spPr/>
      <dgm:t>
        <a:bodyPr/>
        <a:lstStyle/>
        <a:p>
          <a:endParaRPr lang="en-US"/>
        </a:p>
      </dgm:t>
    </dgm:pt>
    <dgm:pt modelId="{D68AE443-52F4-41BA-B483-C3FB0BC9BBB4}">
      <dgm:prSet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gradFill flip="none" rotWithShape="1">
          <a:gsLst>
            <a:gs pos="0">
              <a:schemeClr val="accent3">
                <a:lumMod val="67000"/>
              </a:schemeClr>
            </a:gs>
            <a:gs pos="48000">
              <a:schemeClr val="accent3">
                <a:lumMod val="97000"/>
                <a:lumOff val="3000"/>
              </a:schemeClr>
            </a:gs>
            <a:gs pos="100000">
              <a:schemeClr val="accent3">
                <a:lumMod val="60000"/>
                <a:lumOff val="40000"/>
              </a:schemeClr>
            </a:gs>
          </a:gsLst>
          <a:lin ang="16200000" scaled="1"/>
          <a:tileRect/>
        </a:gradFill>
        <a:ln>
          <a:noFill/>
        </a:ln>
      </dgm:spPr>
      <dgm:t>
        <a:bodyPr/>
        <a:lstStyle/>
        <a:p>
          <a:r>
            <a:rPr lang="en-US" sz="2000" b="0" i="0" baseline="0" dirty="0"/>
            <a:t>Competitive edge</a:t>
          </a:r>
          <a:endParaRPr lang="en-US" sz="2000" dirty="0"/>
        </a:p>
      </dgm:t>
    </dgm:pt>
    <dgm:pt modelId="{5A158C67-D347-429A-8B1B-069B24E8C4BE}" type="parTrans" cxnId="{28763F06-01D1-4071-9633-F0B7FAF9B3DD}">
      <dgm:prSet/>
      <dgm:spPr/>
      <dgm:t>
        <a:bodyPr/>
        <a:lstStyle/>
        <a:p>
          <a:endParaRPr lang="en-US"/>
        </a:p>
      </dgm:t>
    </dgm:pt>
    <dgm:pt modelId="{0EA60A67-DB0E-48B8-9E69-40A7689FADB3}" type="sibTrans" cxnId="{28763F06-01D1-4071-9633-F0B7FAF9B3DD}">
      <dgm:prSet/>
      <dgm:spPr/>
      <dgm:t>
        <a:bodyPr/>
        <a:lstStyle/>
        <a:p>
          <a:endParaRPr lang="en-US"/>
        </a:p>
      </dgm:t>
    </dgm:pt>
    <dgm:pt modelId="{2FAD970B-DD85-488B-96CA-B564846C7E2F}">
      <dgm:prSet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gradFill flip="none" rotWithShape="1">
          <a:gsLst>
            <a:gs pos="0">
              <a:schemeClr val="accent3">
                <a:lumMod val="67000"/>
              </a:schemeClr>
            </a:gs>
            <a:gs pos="48000">
              <a:schemeClr val="accent3">
                <a:lumMod val="97000"/>
                <a:lumOff val="3000"/>
              </a:schemeClr>
            </a:gs>
            <a:gs pos="100000">
              <a:schemeClr val="accent3">
                <a:lumMod val="60000"/>
                <a:lumOff val="40000"/>
              </a:schemeClr>
            </a:gs>
          </a:gsLst>
          <a:lin ang="16200000" scaled="1"/>
          <a:tileRect/>
        </a:gradFill>
        <a:ln>
          <a:noFill/>
        </a:ln>
      </dgm:spPr>
      <dgm:t>
        <a:bodyPr/>
        <a:lstStyle/>
        <a:p>
          <a:r>
            <a:rPr lang="en-US" sz="2000" b="0" i="0" baseline="0" dirty="0"/>
            <a:t>Research</a:t>
          </a:r>
          <a:endParaRPr lang="en-US" sz="2000" dirty="0"/>
        </a:p>
      </dgm:t>
    </dgm:pt>
    <dgm:pt modelId="{406CCAA5-89B3-4D07-8C88-91E1E3693097}" type="parTrans" cxnId="{92DE3092-B90E-4413-8CCB-1599635DF8FA}">
      <dgm:prSet/>
      <dgm:spPr/>
      <dgm:t>
        <a:bodyPr/>
        <a:lstStyle/>
        <a:p>
          <a:endParaRPr lang="en-US"/>
        </a:p>
      </dgm:t>
    </dgm:pt>
    <dgm:pt modelId="{CFF6A3E8-94F1-4402-9706-8660BBA2599E}" type="sibTrans" cxnId="{92DE3092-B90E-4413-8CCB-1599635DF8FA}">
      <dgm:prSet/>
      <dgm:spPr/>
      <dgm:t>
        <a:bodyPr/>
        <a:lstStyle/>
        <a:p>
          <a:endParaRPr lang="en-US"/>
        </a:p>
      </dgm:t>
    </dgm:pt>
    <dgm:pt modelId="{6482D36B-F68D-47CE-8814-5495E7F1AD39}" type="pres">
      <dgm:prSet presAssocID="{4A56166A-A800-42AD-85CA-3255A911BFDD}" presName="linear" presStyleCnt="0">
        <dgm:presLayoutVars>
          <dgm:dir/>
          <dgm:animLvl val="lvl"/>
          <dgm:resizeHandles val="exact"/>
        </dgm:presLayoutVars>
      </dgm:prSet>
      <dgm:spPr/>
    </dgm:pt>
    <dgm:pt modelId="{4EF4D6DF-DF67-47AA-A24C-F399D623E5FA}" type="pres">
      <dgm:prSet presAssocID="{171647C0-DD84-4F61-A5A3-601ACBDC365F}" presName="parentLin" presStyleCnt="0"/>
      <dgm:spPr/>
    </dgm:pt>
    <dgm:pt modelId="{CF967B8A-B856-4FCF-A21E-EB43933B830A}" type="pres">
      <dgm:prSet presAssocID="{171647C0-DD84-4F61-A5A3-601ACBDC365F}" presName="parentLeftMargin" presStyleLbl="node1" presStyleIdx="0" presStyleCnt="6"/>
      <dgm:spPr/>
    </dgm:pt>
    <dgm:pt modelId="{AA962B7C-17C0-4927-8215-1886E1A792DB}" type="pres">
      <dgm:prSet presAssocID="{171647C0-DD84-4F61-A5A3-601ACBDC365F}" presName="parentText" presStyleLbl="node1" presStyleIdx="0" presStyleCnt="6" custLinFactX="7143" custLinFactNeighborX="100000">
        <dgm:presLayoutVars>
          <dgm:chMax val="0"/>
          <dgm:bulletEnabled val="1"/>
        </dgm:presLayoutVars>
      </dgm:prSet>
      <dgm:spPr/>
    </dgm:pt>
    <dgm:pt modelId="{D0A33906-6D45-4145-AEF3-F6710D5C160F}" type="pres">
      <dgm:prSet presAssocID="{171647C0-DD84-4F61-A5A3-601ACBDC365F}" presName="negativeSpace" presStyleCnt="0"/>
      <dgm:spPr/>
    </dgm:pt>
    <dgm:pt modelId="{B02DC5AF-ED83-4454-8E9B-C9A3F2D0A1F2}" type="pres">
      <dgm:prSet presAssocID="{171647C0-DD84-4F61-A5A3-601ACBDC365F}" presName="childText" presStyleLbl="conFgAcc1" presStyleIdx="0" presStyleCnt="6">
        <dgm:presLayoutVars>
          <dgm:bulletEnabled val="1"/>
        </dgm:presLayoutVars>
      </dgm:prSet>
      <dgm:spPr/>
    </dgm:pt>
    <dgm:pt modelId="{94C3EEDC-867C-4823-B963-6C60B72AF970}" type="pres">
      <dgm:prSet presAssocID="{B5B5FD36-FC13-4423-BA02-B40575A4AE1E}" presName="spaceBetweenRectangles" presStyleCnt="0"/>
      <dgm:spPr/>
    </dgm:pt>
    <dgm:pt modelId="{AACE1152-710A-4D5C-B182-E03926CD53DF}" type="pres">
      <dgm:prSet presAssocID="{B1597E60-408D-48F1-8224-896C5701FA73}" presName="parentLin" presStyleCnt="0"/>
      <dgm:spPr/>
    </dgm:pt>
    <dgm:pt modelId="{9C009581-A639-4DF7-9A58-912132F9F3DF}" type="pres">
      <dgm:prSet presAssocID="{B1597E60-408D-48F1-8224-896C5701FA73}" presName="parentLeftMargin" presStyleLbl="node1" presStyleIdx="0" presStyleCnt="6"/>
      <dgm:spPr/>
    </dgm:pt>
    <dgm:pt modelId="{55AB1813-19A6-4005-A92E-632AF1C87BF9}" type="pres">
      <dgm:prSet presAssocID="{B1597E60-408D-48F1-8224-896C5701FA73}" presName="parentText" presStyleLbl="node1" presStyleIdx="1" presStyleCnt="6" custLinFactX="7143" custLinFactNeighborX="100000" custLinFactNeighborY="-3352">
        <dgm:presLayoutVars>
          <dgm:chMax val="0"/>
          <dgm:bulletEnabled val="1"/>
        </dgm:presLayoutVars>
      </dgm:prSet>
      <dgm:spPr/>
    </dgm:pt>
    <dgm:pt modelId="{ACED6649-0796-4FDA-85D7-231443B5CC5C}" type="pres">
      <dgm:prSet presAssocID="{B1597E60-408D-48F1-8224-896C5701FA73}" presName="negativeSpace" presStyleCnt="0"/>
      <dgm:spPr/>
    </dgm:pt>
    <dgm:pt modelId="{228F69AD-4D55-48BF-8F1B-B305598552FD}" type="pres">
      <dgm:prSet presAssocID="{B1597E60-408D-48F1-8224-896C5701FA73}" presName="childText" presStyleLbl="conFgAcc1" presStyleIdx="1" presStyleCnt="6">
        <dgm:presLayoutVars>
          <dgm:bulletEnabled val="1"/>
        </dgm:presLayoutVars>
      </dgm:prSet>
      <dgm:spPr/>
    </dgm:pt>
    <dgm:pt modelId="{BB4542F8-690C-497E-BC2D-D8C48A0B5084}" type="pres">
      <dgm:prSet presAssocID="{DAA5C0B9-5991-41B3-A281-FE968E6E25A6}" presName="spaceBetweenRectangles" presStyleCnt="0"/>
      <dgm:spPr/>
    </dgm:pt>
    <dgm:pt modelId="{ED5A6701-8B55-4530-9498-66DD11789E43}" type="pres">
      <dgm:prSet presAssocID="{1D920C80-24C7-41CF-A7DA-780A47078603}" presName="parentLin" presStyleCnt="0"/>
      <dgm:spPr/>
    </dgm:pt>
    <dgm:pt modelId="{72DC0FB6-6A0C-4143-8C0C-3D3D0042C9CD}" type="pres">
      <dgm:prSet presAssocID="{1D920C80-24C7-41CF-A7DA-780A47078603}" presName="parentLeftMargin" presStyleLbl="node1" presStyleIdx="1" presStyleCnt="6"/>
      <dgm:spPr/>
    </dgm:pt>
    <dgm:pt modelId="{1F48C92B-BF64-4573-B3D5-AA1B5D9F2D98}" type="pres">
      <dgm:prSet presAssocID="{1D920C80-24C7-41CF-A7DA-780A47078603}" presName="parentText" presStyleLbl="node1" presStyleIdx="2" presStyleCnt="6" custLinFactX="7143" custLinFactNeighborX="100000" custLinFactNeighborY="4115">
        <dgm:presLayoutVars>
          <dgm:chMax val="0"/>
          <dgm:bulletEnabled val="1"/>
        </dgm:presLayoutVars>
      </dgm:prSet>
      <dgm:spPr/>
    </dgm:pt>
    <dgm:pt modelId="{BAB0D13E-CEAF-4814-A3BD-31CFEEF39309}" type="pres">
      <dgm:prSet presAssocID="{1D920C80-24C7-41CF-A7DA-780A47078603}" presName="negativeSpace" presStyleCnt="0"/>
      <dgm:spPr/>
    </dgm:pt>
    <dgm:pt modelId="{F42B1F62-5363-4A3A-BDB5-57E2E1BDFB7A}" type="pres">
      <dgm:prSet presAssocID="{1D920C80-24C7-41CF-A7DA-780A47078603}" presName="childText" presStyleLbl="conFgAcc1" presStyleIdx="2" presStyleCnt="6">
        <dgm:presLayoutVars>
          <dgm:bulletEnabled val="1"/>
        </dgm:presLayoutVars>
      </dgm:prSet>
      <dgm:spPr/>
    </dgm:pt>
    <dgm:pt modelId="{338125A5-A89F-4FDB-A2A6-E59FD1DB84F1}" type="pres">
      <dgm:prSet presAssocID="{D105017E-5164-48B8-B71D-1B27DAAA0FBC}" presName="spaceBetweenRectangles" presStyleCnt="0"/>
      <dgm:spPr/>
    </dgm:pt>
    <dgm:pt modelId="{0B9F8A0A-8A6B-4F7A-BC56-D8C20ABFF2BD}" type="pres">
      <dgm:prSet presAssocID="{DC015CE5-F127-437B-9F71-558471520756}" presName="parentLin" presStyleCnt="0"/>
      <dgm:spPr/>
    </dgm:pt>
    <dgm:pt modelId="{43644711-507A-4DF4-B27F-925D9B1CEA39}" type="pres">
      <dgm:prSet presAssocID="{DC015CE5-F127-437B-9F71-558471520756}" presName="parentLeftMargin" presStyleLbl="node1" presStyleIdx="2" presStyleCnt="6"/>
      <dgm:spPr/>
    </dgm:pt>
    <dgm:pt modelId="{1A6B9199-8375-461A-ABA0-E4EC6EDF6080}" type="pres">
      <dgm:prSet presAssocID="{DC015CE5-F127-437B-9F71-558471520756}" presName="parentText" presStyleLbl="node1" presStyleIdx="3" presStyleCnt="6" custLinFactX="7143" custLinFactNeighborX="100000" custLinFactNeighborY="6705">
        <dgm:presLayoutVars>
          <dgm:chMax val="0"/>
          <dgm:bulletEnabled val="1"/>
        </dgm:presLayoutVars>
      </dgm:prSet>
      <dgm:spPr/>
    </dgm:pt>
    <dgm:pt modelId="{F70AEAE0-CF57-4552-A265-6AAAC46BDA59}" type="pres">
      <dgm:prSet presAssocID="{DC015CE5-F127-437B-9F71-558471520756}" presName="negativeSpace" presStyleCnt="0"/>
      <dgm:spPr/>
    </dgm:pt>
    <dgm:pt modelId="{00FFCB1A-421C-4A62-BAA1-1691A1E260CA}" type="pres">
      <dgm:prSet presAssocID="{DC015CE5-F127-437B-9F71-558471520756}" presName="childText" presStyleLbl="conFgAcc1" presStyleIdx="3" presStyleCnt="6">
        <dgm:presLayoutVars>
          <dgm:bulletEnabled val="1"/>
        </dgm:presLayoutVars>
      </dgm:prSet>
      <dgm:spPr/>
    </dgm:pt>
    <dgm:pt modelId="{DEED7E64-C856-4143-B471-80C7AE74248A}" type="pres">
      <dgm:prSet presAssocID="{BD0B584D-B5AC-4AF6-A830-ABA7514ED38E}" presName="spaceBetweenRectangles" presStyleCnt="0"/>
      <dgm:spPr/>
    </dgm:pt>
    <dgm:pt modelId="{78A0B4F2-E667-4BA5-A5FF-53F73E31CAEC}" type="pres">
      <dgm:prSet presAssocID="{D68AE443-52F4-41BA-B483-C3FB0BC9BBB4}" presName="parentLin" presStyleCnt="0"/>
      <dgm:spPr/>
    </dgm:pt>
    <dgm:pt modelId="{5D66AD2C-D2DA-4959-9202-53D3D4EB795B}" type="pres">
      <dgm:prSet presAssocID="{D68AE443-52F4-41BA-B483-C3FB0BC9BBB4}" presName="parentLeftMargin" presStyleLbl="node1" presStyleIdx="3" presStyleCnt="6"/>
      <dgm:spPr/>
    </dgm:pt>
    <dgm:pt modelId="{EEDE9201-A371-4CA4-A00A-DCEC88793349}" type="pres">
      <dgm:prSet presAssocID="{D68AE443-52F4-41BA-B483-C3FB0BC9BBB4}" presName="parentText" presStyleLbl="node1" presStyleIdx="4" presStyleCnt="6" custLinFactX="7143" custLinFactNeighborX="100000" custLinFactNeighborY="-3352">
        <dgm:presLayoutVars>
          <dgm:chMax val="0"/>
          <dgm:bulletEnabled val="1"/>
        </dgm:presLayoutVars>
      </dgm:prSet>
      <dgm:spPr/>
    </dgm:pt>
    <dgm:pt modelId="{A217A0E8-DE00-4898-A20E-41FB74B65780}" type="pres">
      <dgm:prSet presAssocID="{D68AE443-52F4-41BA-B483-C3FB0BC9BBB4}" presName="negativeSpace" presStyleCnt="0"/>
      <dgm:spPr/>
    </dgm:pt>
    <dgm:pt modelId="{CE50BD42-0B8A-4373-8667-0450D23BE329}" type="pres">
      <dgm:prSet presAssocID="{D68AE443-52F4-41BA-B483-C3FB0BC9BBB4}" presName="childText" presStyleLbl="conFgAcc1" presStyleIdx="4" presStyleCnt="6">
        <dgm:presLayoutVars>
          <dgm:bulletEnabled val="1"/>
        </dgm:presLayoutVars>
      </dgm:prSet>
      <dgm:spPr/>
    </dgm:pt>
    <dgm:pt modelId="{33DBD8C7-9225-4DDF-80BB-4178887D9DD1}" type="pres">
      <dgm:prSet presAssocID="{0EA60A67-DB0E-48B8-9E69-40A7689FADB3}" presName="spaceBetweenRectangles" presStyleCnt="0"/>
      <dgm:spPr/>
    </dgm:pt>
    <dgm:pt modelId="{845C6661-450A-48E6-9A07-D750E7CA7596}" type="pres">
      <dgm:prSet presAssocID="{2FAD970B-DD85-488B-96CA-B564846C7E2F}" presName="parentLin" presStyleCnt="0"/>
      <dgm:spPr/>
    </dgm:pt>
    <dgm:pt modelId="{485BB65B-5899-4D90-AE23-0C7D5F265B7D}" type="pres">
      <dgm:prSet presAssocID="{2FAD970B-DD85-488B-96CA-B564846C7E2F}" presName="parentLeftMargin" presStyleLbl="node1" presStyleIdx="4" presStyleCnt="6"/>
      <dgm:spPr/>
    </dgm:pt>
    <dgm:pt modelId="{2C3EDB09-BD99-4141-B20C-EE3C9519F2B2}" type="pres">
      <dgm:prSet presAssocID="{2FAD970B-DD85-488B-96CA-B564846C7E2F}" presName="parentText" presStyleLbl="node1" presStyleIdx="5" presStyleCnt="6" custLinFactX="7143" custLinFactNeighborX="100000">
        <dgm:presLayoutVars>
          <dgm:chMax val="0"/>
          <dgm:bulletEnabled val="1"/>
        </dgm:presLayoutVars>
      </dgm:prSet>
      <dgm:spPr/>
    </dgm:pt>
    <dgm:pt modelId="{7D7D0827-B733-4A12-A259-B371A1DAF130}" type="pres">
      <dgm:prSet presAssocID="{2FAD970B-DD85-488B-96CA-B564846C7E2F}" presName="negativeSpace" presStyleCnt="0"/>
      <dgm:spPr/>
    </dgm:pt>
    <dgm:pt modelId="{A8275452-D677-44FD-B228-BE9442EEFA40}" type="pres">
      <dgm:prSet presAssocID="{2FAD970B-DD85-488B-96CA-B564846C7E2F}" presName="childText" presStyleLbl="conFgAcc1" presStyleIdx="5" presStyleCnt="6">
        <dgm:presLayoutVars>
          <dgm:bulletEnabled val="1"/>
        </dgm:presLayoutVars>
      </dgm:prSet>
      <dgm:spPr/>
    </dgm:pt>
  </dgm:ptLst>
  <dgm:cxnLst>
    <dgm:cxn modelId="{CC914301-5B89-4708-901B-568A69E79A6F}" srcId="{4A56166A-A800-42AD-85CA-3255A911BFDD}" destId="{171647C0-DD84-4F61-A5A3-601ACBDC365F}" srcOrd="0" destOrd="0" parTransId="{BF2903AB-56C2-4F81-8D0D-B2B18464F0F3}" sibTransId="{B5B5FD36-FC13-4423-BA02-B40575A4AE1E}"/>
    <dgm:cxn modelId="{28763F06-01D1-4071-9633-F0B7FAF9B3DD}" srcId="{4A56166A-A800-42AD-85CA-3255A911BFDD}" destId="{D68AE443-52F4-41BA-B483-C3FB0BC9BBB4}" srcOrd="4" destOrd="0" parTransId="{5A158C67-D347-429A-8B1B-069B24E8C4BE}" sibTransId="{0EA60A67-DB0E-48B8-9E69-40A7689FADB3}"/>
    <dgm:cxn modelId="{27DE740C-33E0-495A-9648-0CDCA22586C6}" srcId="{4A56166A-A800-42AD-85CA-3255A911BFDD}" destId="{DC015CE5-F127-437B-9F71-558471520756}" srcOrd="3" destOrd="0" parTransId="{EEAD6C98-908A-461F-8E89-CD18385F9253}" sibTransId="{BD0B584D-B5AC-4AF6-A830-ABA7514ED38E}"/>
    <dgm:cxn modelId="{F4C2AB32-4347-47CB-96D3-00969337FAE0}" type="presOf" srcId="{171647C0-DD84-4F61-A5A3-601ACBDC365F}" destId="{AA962B7C-17C0-4927-8215-1886E1A792DB}" srcOrd="1" destOrd="0" presId="urn:microsoft.com/office/officeart/2005/8/layout/list1"/>
    <dgm:cxn modelId="{A14F2F6E-6644-4409-85C4-76666D5AB803}" type="presOf" srcId="{D68AE443-52F4-41BA-B483-C3FB0BC9BBB4}" destId="{EEDE9201-A371-4CA4-A00A-DCEC88793349}" srcOrd="1" destOrd="0" presId="urn:microsoft.com/office/officeart/2005/8/layout/list1"/>
    <dgm:cxn modelId="{3B260B5A-0300-4EF1-B5E9-D0760966C846}" type="presOf" srcId="{2FAD970B-DD85-488B-96CA-B564846C7E2F}" destId="{2C3EDB09-BD99-4141-B20C-EE3C9519F2B2}" srcOrd="1" destOrd="0" presId="urn:microsoft.com/office/officeart/2005/8/layout/list1"/>
    <dgm:cxn modelId="{6CD0637C-AA7B-44EF-84EE-B693FC3F60EA}" type="presOf" srcId="{B1597E60-408D-48F1-8224-896C5701FA73}" destId="{55AB1813-19A6-4005-A92E-632AF1C87BF9}" srcOrd="1" destOrd="0" presId="urn:microsoft.com/office/officeart/2005/8/layout/list1"/>
    <dgm:cxn modelId="{92DE3092-B90E-4413-8CCB-1599635DF8FA}" srcId="{4A56166A-A800-42AD-85CA-3255A911BFDD}" destId="{2FAD970B-DD85-488B-96CA-B564846C7E2F}" srcOrd="5" destOrd="0" parTransId="{406CCAA5-89B3-4D07-8C88-91E1E3693097}" sibTransId="{CFF6A3E8-94F1-4402-9706-8660BBA2599E}"/>
    <dgm:cxn modelId="{8BC38C94-D976-4B21-B30F-DAE599FED1BF}" type="presOf" srcId="{1D920C80-24C7-41CF-A7DA-780A47078603}" destId="{72DC0FB6-6A0C-4143-8C0C-3D3D0042C9CD}" srcOrd="0" destOrd="0" presId="urn:microsoft.com/office/officeart/2005/8/layout/list1"/>
    <dgm:cxn modelId="{BFCDDD97-4AA9-4D49-92F0-8E01299EB146}" srcId="{4A56166A-A800-42AD-85CA-3255A911BFDD}" destId="{B1597E60-408D-48F1-8224-896C5701FA73}" srcOrd="1" destOrd="0" parTransId="{B5837D8C-456A-4D45-9753-5232AEE184BF}" sibTransId="{DAA5C0B9-5991-41B3-A281-FE968E6E25A6}"/>
    <dgm:cxn modelId="{A30B8A9A-4357-45CD-9E3B-5A104B7DAECC}" type="presOf" srcId="{D68AE443-52F4-41BA-B483-C3FB0BC9BBB4}" destId="{5D66AD2C-D2DA-4959-9202-53D3D4EB795B}" srcOrd="0" destOrd="0" presId="urn:microsoft.com/office/officeart/2005/8/layout/list1"/>
    <dgm:cxn modelId="{2C30EBA7-54DC-4C19-9001-CBCF19773A65}" type="presOf" srcId="{B1597E60-408D-48F1-8224-896C5701FA73}" destId="{9C009581-A639-4DF7-9A58-912132F9F3DF}" srcOrd="0" destOrd="0" presId="urn:microsoft.com/office/officeart/2005/8/layout/list1"/>
    <dgm:cxn modelId="{9B3FF4A8-8E6E-41C9-8AB4-27B745C84147}" srcId="{4A56166A-A800-42AD-85CA-3255A911BFDD}" destId="{1D920C80-24C7-41CF-A7DA-780A47078603}" srcOrd="2" destOrd="0" parTransId="{D1D6E2D5-6251-40B1-A9AF-EE090149FF11}" sibTransId="{D105017E-5164-48B8-B71D-1B27DAAA0FBC}"/>
    <dgm:cxn modelId="{3D5EB9A9-90C2-4262-8073-329CC25FE631}" type="presOf" srcId="{171647C0-DD84-4F61-A5A3-601ACBDC365F}" destId="{CF967B8A-B856-4FCF-A21E-EB43933B830A}" srcOrd="0" destOrd="0" presId="urn:microsoft.com/office/officeart/2005/8/layout/list1"/>
    <dgm:cxn modelId="{FCFD02AD-B1D0-4150-A655-5001710F10F5}" type="presOf" srcId="{4A56166A-A800-42AD-85CA-3255A911BFDD}" destId="{6482D36B-F68D-47CE-8814-5495E7F1AD39}" srcOrd="0" destOrd="0" presId="urn:microsoft.com/office/officeart/2005/8/layout/list1"/>
    <dgm:cxn modelId="{DCC742B1-5B36-4EBA-8E93-188188C5DE99}" type="presOf" srcId="{2FAD970B-DD85-488B-96CA-B564846C7E2F}" destId="{485BB65B-5899-4D90-AE23-0C7D5F265B7D}" srcOrd="0" destOrd="0" presId="urn:microsoft.com/office/officeart/2005/8/layout/list1"/>
    <dgm:cxn modelId="{78400AC2-2737-4D89-B865-7C96296EE508}" type="presOf" srcId="{DC015CE5-F127-437B-9F71-558471520756}" destId="{1A6B9199-8375-461A-ABA0-E4EC6EDF6080}" srcOrd="1" destOrd="0" presId="urn:microsoft.com/office/officeart/2005/8/layout/list1"/>
    <dgm:cxn modelId="{4BF417CB-8B3C-45C0-87DF-58F6BBEC769E}" type="presOf" srcId="{DC015CE5-F127-437B-9F71-558471520756}" destId="{43644711-507A-4DF4-B27F-925D9B1CEA39}" srcOrd="0" destOrd="0" presId="urn:microsoft.com/office/officeart/2005/8/layout/list1"/>
    <dgm:cxn modelId="{64B3B6F6-8D4D-4238-8ED9-C6FFB3A50F16}" type="presOf" srcId="{1D920C80-24C7-41CF-A7DA-780A47078603}" destId="{1F48C92B-BF64-4573-B3D5-AA1B5D9F2D98}" srcOrd="1" destOrd="0" presId="urn:microsoft.com/office/officeart/2005/8/layout/list1"/>
    <dgm:cxn modelId="{CEC96293-232E-409E-91EB-9A5659CAE16D}" type="presParOf" srcId="{6482D36B-F68D-47CE-8814-5495E7F1AD39}" destId="{4EF4D6DF-DF67-47AA-A24C-F399D623E5FA}" srcOrd="0" destOrd="0" presId="urn:microsoft.com/office/officeart/2005/8/layout/list1"/>
    <dgm:cxn modelId="{1FAF2316-D0CE-4939-9001-56E182398211}" type="presParOf" srcId="{4EF4D6DF-DF67-47AA-A24C-F399D623E5FA}" destId="{CF967B8A-B856-4FCF-A21E-EB43933B830A}" srcOrd="0" destOrd="0" presId="urn:microsoft.com/office/officeart/2005/8/layout/list1"/>
    <dgm:cxn modelId="{F192093F-AA50-4BC7-8017-DDA640BAFEB3}" type="presParOf" srcId="{4EF4D6DF-DF67-47AA-A24C-F399D623E5FA}" destId="{AA962B7C-17C0-4927-8215-1886E1A792DB}" srcOrd="1" destOrd="0" presId="urn:microsoft.com/office/officeart/2005/8/layout/list1"/>
    <dgm:cxn modelId="{3AC88258-F18D-47F3-88D3-9999B214DA94}" type="presParOf" srcId="{6482D36B-F68D-47CE-8814-5495E7F1AD39}" destId="{D0A33906-6D45-4145-AEF3-F6710D5C160F}" srcOrd="1" destOrd="0" presId="urn:microsoft.com/office/officeart/2005/8/layout/list1"/>
    <dgm:cxn modelId="{DBA76C8C-5119-4B2B-9F55-EA02F0FC5E83}" type="presParOf" srcId="{6482D36B-F68D-47CE-8814-5495E7F1AD39}" destId="{B02DC5AF-ED83-4454-8E9B-C9A3F2D0A1F2}" srcOrd="2" destOrd="0" presId="urn:microsoft.com/office/officeart/2005/8/layout/list1"/>
    <dgm:cxn modelId="{FF544D86-82FF-4977-8BE9-21F182FA6661}" type="presParOf" srcId="{6482D36B-F68D-47CE-8814-5495E7F1AD39}" destId="{94C3EEDC-867C-4823-B963-6C60B72AF970}" srcOrd="3" destOrd="0" presId="urn:microsoft.com/office/officeart/2005/8/layout/list1"/>
    <dgm:cxn modelId="{3B2863D3-D043-4497-8166-0A192E0DE117}" type="presParOf" srcId="{6482D36B-F68D-47CE-8814-5495E7F1AD39}" destId="{AACE1152-710A-4D5C-B182-E03926CD53DF}" srcOrd="4" destOrd="0" presId="urn:microsoft.com/office/officeart/2005/8/layout/list1"/>
    <dgm:cxn modelId="{F773550A-5BB4-49FD-836C-5D152FEF2F6A}" type="presParOf" srcId="{AACE1152-710A-4D5C-B182-E03926CD53DF}" destId="{9C009581-A639-4DF7-9A58-912132F9F3DF}" srcOrd="0" destOrd="0" presId="urn:microsoft.com/office/officeart/2005/8/layout/list1"/>
    <dgm:cxn modelId="{3AF13541-46CB-4F8D-A79C-C0A3F8EA90CA}" type="presParOf" srcId="{AACE1152-710A-4D5C-B182-E03926CD53DF}" destId="{55AB1813-19A6-4005-A92E-632AF1C87BF9}" srcOrd="1" destOrd="0" presId="urn:microsoft.com/office/officeart/2005/8/layout/list1"/>
    <dgm:cxn modelId="{6F53B3FB-9ECB-4B89-828C-00972FEFD81A}" type="presParOf" srcId="{6482D36B-F68D-47CE-8814-5495E7F1AD39}" destId="{ACED6649-0796-4FDA-85D7-231443B5CC5C}" srcOrd="5" destOrd="0" presId="urn:microsoft.com/office/officeart/2005/8/layout/list1"/>
    <dgm:cxn modelId="{8C2CE4CB-F4D6-461B-9C3F-AB5E016E42D1}" type="presParOf" srcId="{6482D36B-F68D-47CE-8814-5495E7F1AD39}" destId="{228F69AD-4D55-48BF-8F1B-B305598552FD}" srcOrd="6" destOrd="0" presId="urn:microsoft.com/office/officeart/2005/8/layout/list1"/>
    <dgm:cxn modelId="{10F5EA4F-5CC1-4353-811C-8EA83C6BA1D4}" type="presParOf" srcId="{6482D36B-F68D-47CE-8814-5495E7F1AD39}" destId="{BB4542F8-690C-497E-BC2D-D8C48A0B5084}" srcOrd="7" destOrd="0" presId="urn:microsoft.com/office/officeart/2005/8/layout/list1"/>
    <dgm:cxn modelId="{BE41DC67-9624-4C9A-88DC-1EA55F2C584E}" type="presParOf" srcId="{6482D36B-F68D-47CE-8814-5495E7F1AD39}" destId="{ED5A6701-8B55-4530-9498-66DD11789E43}" srcOrd="8" destOrd="0" presId="urn:microsoft.com/office/officeart/2005/8/layout/list1"/>
    <dgm:cxn modelId="{7A4F09D5-8CE4-402A-854C-7E9D031F5611}" type="presParOf" srcId="{ED5A6701-8B55-4530-9498-66DD11789E43}" destId="{72DC0FB6-6A0C-4143-8C0C-3D3D0042C9CD}" srcOrd="0" destOrd="0" presId="urn:microsoft.com/office/officeart/2005/8/layout/list1"/>
    <dgm:cxn modelId="{75AA06CA-7BCC-4C9C-AE35-A78530998302}" type="presParOf" srcId="{ED5A6701-8B55-4530-9498-66DD11789E43}" destId="{1F48C92B-BF64-4573-B3D5-AA1B5D9F2D98}" srcOrd="1" destOrd="0" presId="urn:microsoft.com/office/officeart/2005/8/layout/list1"/>
    <dgm:cxn modelId="{DE4C73F5-EBB7-4CBC-9900-30B12173F133}" type="presParOf" srcId="{6482D36B-F68D-47CE-8814-5495E7F1AD39}" destId="{BAB0D13E-CEAF-4814-A3BD-31CFEEF39309}" srcOrd="9" destOrd="0" presId="urn:microsoft.com/office/officeart/2005/8/layout/list1"/>
    <dgm:cxn modelId="{D52414F6-EFD2-4FB5-A574-DA17466D4314}" type="presParOf" srcId="{6482D36B-F68D-47CE-8814-5495E7F1AD39}" destId="{F42B1F62-5363-4A3A-BDB5-57E2E1BDFB7A}" srcOrd="10" destOrd="0" presId="urn:microsoft.com/office/officeart/2005/8/layout/list1"/>
    <dgm:cxn modelId="{679EBD39-BBFB-450E-B581-FA82E6A13EB2}" type="presParOf" srcId="{6482D36B-F68D-47CE-8814-5495E7F1AD39}" destId="{338125A5-A89F-4FDB-A2A6-E59FD1DB84F1}" srcOrd="11" destOrd="0" presId="urn:microsoft.com/office/officeart/2005/8/layout/list1"/>
    <dgm:cxn modelId="{F3140105-2FE1-43E4-A622-9295A19F19EE}" type="presParOf" srcId="{6482D36B-F68D-47CE-8814-5495E7F1AD39}" destId="{0B9F8A0A-8A6B-4F7A-BC56-D8C20ABFF2BD}" srcOrd="12" destOrd="0" presId="urn:microsoft.com/office/officeart/2005/8/layout/list1"/>
    <dgm:cxn modelId="{8747B7A4-E7C6-4A8F-97D2-3500273FFCD0}" type="presParOf" srcId="{0B9F8A0A-8A6B-4F7A-BC56-D8C20ABFF2BD}" destId="{43644711-507A-4DF4-B27F-925D9B1CEA39}" srcOrd="0" destOrd="0" presId="urn:microsoft.com/office/officeart/2005/8/layout/list1"/>
    <dgm:cxn modelId="{257F60FD-370F-4312-A3A9-6450DC741A29}" type="presParOf" srcId="{0B9F8A0A-8A6B-4F7A-BC56-D8C20ABFF2BD}" destId="{1A6B9199-8375-461A-ABA0-E4EC6EDF6080}" srcOrd="1" destOrd="0" presId="urn:microsoft.com/office/officeart/2005/8/layout/list1"/>
    <dgm:cxn modelId="{9362F66A-F969-4188-8E8C-C001E02DFD9F}" type="presParOf" srcId="{6482D36B-F68D-47CE-8814-5495E7F1AD39}" destId="{F70AEAE0-CF57-4552-A265-6AAAC46BDA59}" srcOrd="13" destOrd="0" presId="urn:microsoft.com/office/officeart/2005/8/layout/list1"/>
    <dgm:cxn modelId="{430EF379-6751-4A72-9896-DC7582B1018B}" type="presParOf" srcId="{6482D36B-F68D-47CE-8814-5495E7F1AD39}" destId="{00FFCB1A-421C-4A62-BAA1-1691A1E260CA}" srcOrd="14" destOrd="0" presId="urn:microsoft.com/office/officeart/2005/8/layout/list1"/>
    <dgm:cxn modelId="{5C453005-9C35-4E36-88CC-B9EF9036B2CD}" type="presParOf" srcId="{6482D36B-F68D-47CE-8814-5495E7F1AD39}" destId="{DEED7E64-C856-4143-B471-80C7AE74248A}" srcOrd="15" destOrd="0" presId="urn:microsoft.com/office/officeart/2005/8/layout/list1"/>
    <dgm:cxn modelId="{40975622-1509-4BC5-B16A-D21DEEB42307}" type="presParOf" srcId="{6482D36B-F68D-47CE-8814-5495E7F1AD39}" destId="{78A0B4F2-E667-4BA5-A5FF-53F73E31CAEC}" srcOrd="16" destOrd="0" presId="urn:microsoft.com/office/officeart/2005/8/layout/list1"/>
    <dgm:cxn modelId="{41F9FE36-E26E-4B28-AB5F-1C05F49F1A8A}" type="presParOf" srcId="{78A0B4F2-E667-4BA5-A5FF-53F73E31CAEC}" destId="{5D66AD2C-D2DA-4959-9202-53D3D4EB795B}" srcOrd="0" destOrd="0" presId="urn:microsoft.com/office/officeart/2005/8/layout/list1"/>
    <dgm:cxn modelId="{50284B2C-DFBF-4738-A0BA-287790A23826}" type="presParOf" srcId="{78A0B4F2-E667-4BA5-A5FF-53F73E31CAEC}" destId="{EEDE9201-A371-4CA4-A00A-DCEC88793349}" srcOrd="1" destOrd="0" presId="urn:microsoft.com/office/officeart/2005/8/layout/list1"/>
    <dgm:cxn modelId="{293528B4-9563-479F-80B7-C73AF14F025F}" type="presParOf" srcId="{6482D36B-F68D-47CE-8814-5495E7F1AD39}" destId="{A217A0E8-DE00-4898-A20E-41FB74B65780}" srcOrd="17" destOrd="0" presId="urn:microsoft.com/office/officeart/2005/8/layout/list1"/>
    <dgm:cxn modelId="{7B026D43-B7E7-48EE-896F-A098706DF80C}" type="presParOf" srcId="{6482D36B-F68D-47CE-8814-5495E7F1AD39}" destId="{CE50BD42-0B8A-4373-8667-0450D23BE329}" srcOrd="18" destOrd="0" presId="urn:microsoft.com/office/officeart/2005/8/layout/list1"/>
    <dgm:cxn modelId="{77A392CE-A0F6-4787-822B-9A3A6120855C}" type="presParOf" srcId="{6482D36B-F68D-47CE-8814-5495E7F1AD39}" destId="{33DBD8C7-9225-4DDF-80BB-4178887D9DD1}" srcOrd="19" destOrd="0" presId="urn:microsoft.com/office/officeart/2005/8/layout/list1"/>
    <dgm:cxn modelId="{82E5FF36-B5D5-49DB-B70F-4765A016891E}" type="presParOf" srcId="{6482D36B-F68D-47CE-8814-5495E7F1AD39}" destId="{845C6661-450A-48E6-9A07-D750E7CA7596}" srcOrd="20" destOrd="0" presId="urn:microsoft.com/office/officeart/2005/8/layout/list1"/>
    <dgm:cxn modelId="{0D6D92A3-4921-4B3D-823F-78F855505729}" type="presParOf" srcId="{845C6661-450A-48E6-9A07-D750E7CA7596}" destId="{485BB65B-5899-4D90-AE23-0C7D5F265B7D}" srcOrd="0" destOrd="0" presId="urn:microsoft.com/office/officeart/2005/8/layout/list1"/>
    <dgm:cxn modelId="{1E41D650-6219-4813-AA19-79C1C7D927AB}" type="presParOf" srcId="{845C6661-450A-48E6-9A07-D750E7CA7596}" destId="{2C3EDB09-BD99-4141-B20C-EE3C9519F2B2}" srcOrd="1" destOrd="0" presId="urn:microsoft.com/office/officeart/2005/8/layout/list1"/>
    <dgm:cxn modelId="{29616238-418B-4BCE-AA98-DD6987ABE023}" type="presParOf" srcId="{6482D36B-F68D-47CE-8814-5495E7F1AD39}" destId="{7D7D0827-B733-4A12-A259-B371A1DAF130}" srcOrd="21" destOrd="0" presId="urn:microsoft.com/office/officeart/2005/8/layout/list1"/>
    <dgm:cxn modelId="{ADD1E0C2-7CBD-432B-86A2-0AFD556C0455}" type="presParOf" srcId="{6482D36B-F68D-47CE-8814-5495E7F1AD39}" destId="{A8275452-D677-44FD-B228-BE9442EEFA40}" srcOrd="2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02DC5AF-ED83-4454-8E9B-C9A3F2D0A1F2}">
      <dsp:nvSpPr>
        <dsp:cNvPr id="0" name=""/>
        <dsp:cNvSpPr/>
      </dsp:nvSpPr>
      <dsp:spPr>
        <a:xfrm>
          <a:off x="0" y="275529"/>
          <a:ext cx="10515600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A962B7C-17C0-4927-8215-1886E1A792DB}">
      <dsp:nvSpPr>
        <dsp:cNvPr id="0" name=""/>
        <dsp:cNvSpPr/>
      </dsp:nvSpPr>
      <dsp:spPr>
        <a:xfrm>
          <a:off x="1577350" y="9849"/>
          <a:ext cx="7360920" cy="531360"/>
        </a:xfrm>
        <a:prstGeom prst="roundRect">
          <a:avLst/>
        </a:prstGeom>
        <a:gradFill flip="none" rotWithShape="1">
          <a:gsLst>
            <a:gs pos="0">
              <a:schemeClr val="accent3">
                <a:lumMod val="67000"/>
              </a:schemeClr>
            </a:gs>
            <a:gs pos="48000">
              <a:schemeClr val="accent3">
                <a:lumMod val="97000"/>
                <a:lumOff val="3000"/>
              </a:schemeClr>
            </a:gs>
            <a:gs pos="100000">
              <a:schemeClr val="accent3">
                <a:lumMod val="60000"/>
                <a:lumOff val="40000"/>
              </a:schemeClr>
            </a:gs>
          </a:gsLst>
          <a:lin ang="16200000" scaled="1"/>
          <a:tileRect/>
        </a:gra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baseline="0" dirty="0"/>
            <a:t>Improved patient outcomes</a:t>
          </a:r>
          <a:endParaRPr lang="en-US" sz="2000" kern="1200" dirty="0"/>
        </a:p>
      </dsp:txBody>
      <dsp:txXfrm>
        <a:off x="1603289" y="35788"/>
        <a:ext cx="7309042" cy="479482"/>
      </dsp:txXfrm>
    </dsp:sp>
    <dsp:sp modelId="{228F69AD-4D55-48BF-8F1B-B305598552FD}">
      <dsp:nvSpPr>
        <dsp:cNvPr id="0" name=""/>
        <dsp:cNvSpPr/>
      </dsp:nvSpPr>
      <dsp:spPr>
        <a:xfrm>
          <a:off x="0" y="1092009"/>
          <a:ext cx="10515600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5AB1813-19A6-4005-A92E-632AF1C87BF9}">
      <dsp:nvSpPr>
        <dsp:cNvPr id="0" name=""/>
        <dsp:cNvSpPr/>
      </dsp:nvSpPr>
      <dsp:spPr>
        <a:xfrm>
          <a:off x="1577350" y="808518"/>
          <a:ext cx="7360920" cy="531360"/>
        </a:xfrm>
        <a:prstGeom prst="roundRect">
          <a:avLst/>
        </a:prstGeom>
        <a:gradFill flip="none" rotWithShape="1">
          <a:gsLst>
            <a:gs pos="0">
              <a:schemeClr val="accent3">
                <a:lumMod val="67000"/>
              </a:schemeClr>
            </a:gs>
            <a:gs pos="48000">
              <a:schemeClr val="accent3">
                <a:lumMod val="97000"/>
                <a:lumOff val="3000"/>
              </a:schemeClr>
            </a:gs>
            <a:gs pos="100000">
              <a:schemeClr val="accent3">
                <a:lumMod val="60000"/>
                <a:lumOff val="40000"/>
              </a:schemeClr>
            </a:gs>
          </a:gsLst>
          <a:lin ang="16200000" scaled="1"/>
          <a:tileRect/>
        </a:gra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baseline="0" dirty="0"/>
            <a:t>Increased efficiency</a:t>
          </a:r>
          <a:endParaRPr lang="en-US" sz="2000" kern="1200" dirty="0"/>
        </a:p>
      </dsp:txBody>
      <dsp:txXfrm>
        <a:off x="1603289" y="834457"/>
        <a:ext cx="7309042" cy="479482"/>
      </dsp:txXfrm>
    </dsp:sp>
    <dsp:sp modelId="{F42B1F62-5363-4A3A-BDB5-57E2E1BDFB7A}">
      <dsp:nvSpPr>
        <dsp:cNvPr id="0" name=""/>
        <dsp:cNvSpPr/>
      </dsp:nvSpPr>
      <dsp:spPr>
        <a:xfrm>
          <a:off x="0" y="1908489"/>
          <a:ext cx="10515600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F48C92B-BF64-4573-B3D5-AA1B5D9F2D98}">
      <dsp:nvSpPr>
        <dsp:cNvPr id="0" name=""/>
        <dsp:cNvSpPr/>
      </dsp:nvSpPr>
      <dsp:spPr>
        <a:xfrm>
          <a:off x="1577350" y="1664675"/>
          <a:ext cx="7360920" cy="531360"/>
        </a:xfrm>
        <a:prstGeom prst="roundRect">
          <a:avLst/>
        </a:prstGeom>
        <a:gradFill flip="none" rotWithShape="1">
          <a:gsLst>
            <a:gs pos="0">
              <a:schemeClr val="accent3">
                <a:lumMod val="67000"/>
              </a:schemeClr>
            </a:gs>
            <a:gs pos="48000">
              <a:schemeClr val="accent3">
                <a:lumMod val="97000"/>
                <a:lumOff val="3000"/>
              </a:schemeClr>
            </a:gs>
            <a:gs pos="100000">
              <a:schemeClr val="accent3">
                <a:lumMod val="60000"/>
                <a:lumOff val="40000"/>
              </a:schemeClr>
            </a:gs>
          </a:gsLst>
          <a:lin ang="16200000" scaled="1"/>
          <a:tileRect/>
        </a:gra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baseline="0" dirty="0"/>
            <a:t>Reduced healthcare costs</a:t>
          </a:r>
          <a:endParaRPr lang="en-US" sz="2000" kern="1200" dirty="0"/>
        </a:p>
      </dsp:txBody>
      <dsp:txXfrm>
        <a:off x="1603289" y="1690614"/>
        <a:ext cx="7309042" cy="479482"/>
      </dsp:txXfrm>
    </dsp:sp>
    <dsp:sp modelId="{00FFCB1A-421C-4A62-BAA1-1691A1E260CA}">
      <dsp:nvSpPr>
        <dsp:cNvPr id="0" name=""/>
        <dsp:cNvSpPr/>
      </dsp:nvSpPr>
      <dsp:spPr>
        <a:xfrm>
          <a:off x="0" y="2724970"/>
          <a:ext cx="10515600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A6B9199-8375-461A-ABA0-E4EC6EDF6080}">
      <dsp:nvSpPr>
        <dsp:cNvPr id="0" name=""/>
        <dsp:cNvSpPr/>
      </dsp:nvSpPr>
      <dsp:spPr>
        <a:xfrm>
          <a:off x="1577350" y="2494917"/>
          <a:ext cx="7360920" cy="531360"/>
        </a:xfrm>
        <a:prstGeom prst="roundRect">
          <a:avLst/>
        </a:prstGeom>
        <a:gradFill flip="none" rotWithShape="1">
          <a:gsLst>
            <a:gs pos="0">
              <a:schemeClr val="accent3">
                <a:lumMod val="67000"/>
              </a:schemeClr>
            </a:gs>
            <a:gs pos="48000">
              <a:schemeClr val="accent3">
                <a:lumMod val="97000"/>
                <a:lumOff val="3000"/>
              </a:schemeClr>
            </a:gs>
            <a:gs pos="100000">
              <a:schemeClr val="accent3">
                <a:lumMod val="60000"/>
                <a:lumOff val="40000"/>
              </a:schemeClr>
            </a:gs>
          </a:gsLst>
          <a:lin ang="16200000" scaled="1"/>
          <a:tileRect/>
        </a:gra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baseline="0" dirty="0"/>
            <a:t>Improved patient experience</a:t>
          </a:r>
          <a:endParaRPr lang="en-US" sz="2000" kern="1200" dirty="0"/>
        </a:p>
      </dsp:txBody>
      <dsp:txXfrm>
        <a:off x="1603289" y="2520856"/>
        <a:ext cx="7309042" cy="479482"/>
      </dsp:txXfrm>
    </dsp:sp>
    <dsp:sp modelId="{CE50BD42-0B8A-4373-8667-0450D23BE329}">
      <dsp:nvSpPr>
        <dsp:cNvPr id="0" name=""/>
        <dsp:cNvSpPr/>
      </dsp:nvSpPr>
      <dsp:spPr>
        <a:xfrm>
          <a:off x="0" y="3541450"/>
          <a:ext cx="10515600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DE9201-A371-4CA4-A00A-DCEC88793349}">
      <dsp:nvSpPr>
        <dsp:cNvPr id="0" name=""/>
        <dsp:cNvSpPr/>
      </dsp:nvSpPr>
      <dsp:spPr>
        <a:xfrm>
          <a:off x="1577350" y="3257958"/>
          <a:ext cx="7360920" cy="531360"/>
        </a:xfrm>
        <a:prstGeom prst="roundRect">
          <a:avLst/>
        </a:prstGeom>
        <a:gradFill flip="none" rotWithShape="1">
          <a:gsLst>
            <a:gs pos="0">
              <a:schemeClr val="accent3">
                <a:lumMod val="67000"/>
              </a:schemeClr>
            </a:gs>
            <a:gs pos="48000">
              <a:schemeClr val="accent3">
                <a:lumMod val="97000"/>
                <a:lumOff val="3000"/>
              </a:schemeClr>
            </a:gs>
            <a:gs pos="100000">
              <a:schemeClr val="accent3">
                <a:lumMod val="60000"/>
                <a:lumOff val="40000"/>
              </a:schemeClr>
            </a:gs>
          </a:gsLst>
          <a:lin ang="16200000" scaled="1"/>
          <a:tileRect/>
        </a:gra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baseline="0" dirty="0"/>
            <a:t>Competitive edge</a:t>
          </a:r>
          <a:endParaRPr lang="en-US" sz="2000" kern="1200" dirty="0"/>
        </a:p>
      </dsp:txBody>
      <dsp:txXfrm>
        <a:off x="1603289" y="3283897"/>
        <a:ext cx="7309042" cy="479482"/>
      </dsp:txXfrm>
    </dsp:sp>
    <dsp:sp modelId="{A8275452-D677-44FD-B228-BE9442EEFA40}">
      <dsp:nvSpPr>
        <dsp:cNvPr id="0" name=""/>
        <dsp:cNvSpPr/>
      </dsp:nvSpPr>
      <dsp:spPr>
        <a:xfrm>
          <a:off x="0" y="4357930"/>
          <a:ext cx="10515600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3EDB09-BD99-4141-B20C-EE3C9519F2B2}">
      <dsp:nvSpPr>
        <dsp:cNvPr id="0" name=""/>
        <dsp:cNvSpPr/>
      </dsp:nvSpPr>
      <dsp:spPr>
        <a:xfrm>
          <a:off x="1577350" y="4092250"/>
          <a:ext cx="7360920" cy="531360"/>
        </a:xfrm>
        <a:prstGeom prst="roundRect">
          <a:avLst/>
        </a:prstGeom>
        <a:gradFill flip="none" rotWithShape="1">
          <a:gsLst>
            <a:gs pos="0">
              <a:schemeClr val="accent3">
                <a:lumMod val="67000"/>
              </a:schemeClr>
            </a:gs>
            <a:gs pos="48000">
              <a:schemeClr val="accent3">
                <a:lumMod val="97000"/>
                <a:lumOff val="3000"/>
              </a:schemeClr>
            </a:gs>
            <a:gs pos="100000">
              <a:schemeClr val="accent3">
                <a:lumMod val="60000"/>
                <a:lumOff val="40000"/>
              </a:schemeClr>
            </a:gs>
          </a:gsLst>
          <a:lin ang="16200000" scaled="1"/>
          <a:tileRect/>
        </a:gra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baseline="0" dirty="0"/>
            <a:t>Research</a:t>
          </a:r>
          <a:endParaRPr lang="en-US" sz="2000" kern="1200" dirty="0"/>
        </a:p>
      </dsp:txBody>
      <dsp:txXfrm>
        <a:off x="1603289" y="4118189"/>
        <a:ext cx="7309042" cy="47948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E7F456E-01A6-4013-ACA5-F5492591A24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4983A3-9B9B-4D61-97C9-B9E239A3159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6F32FC-4BD9-442A-A8C6-51598C909FE3}" type="datetimeFigureOut">
              <a:rPr lang="en-US" smtClean="0"/>
              <a:t>1/22/2023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EABE74-7A97-4D17-8390-42ADD25C33C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2C1DBD-1052-425E-BF3C-983304BED5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EEFA9E-C190-4F5C-8394-BD5F1CD55C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8019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6371FA-A98D-41E8-93F4-09945841298A}" type="datetimeFigureOut">
              <a:rPr lang="en-US" smtClean="0"/>
              <a:t>1/22/2023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289C57-55D7-40A4-A101-E74FAC7A092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902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16040" y="4434840"/>
            <a:ext cx="4941771" cy="1122202"/>
          </a:xfrm>
        </p:spPr>
        <p:txBody>
          <a:bodyPr anchor="b">
            <a:noAutofit/>
          </a:bodyPr>
          <a:lstStyle>
            <a:lvl1pPr algn="l">
              <a:defRPr sz="3600" spc="15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396660"/>
          </a:xfrm>
        </p:spPr>
        <p:txBody>
          <a:bodyPr>
            <a:norm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04F1E16-9A84-4D0E-9706-79C396AF6A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826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E786F69D-D4FA-4075-A7EC-8D31A184F6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590800" cy="1027906"/>
            <a:chOff x="0" y="0"/>
            <a:chExt cx="2590800" cy="1027906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6988B2D-0240-4256-8268-4B9FF1E72363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0"/>
              <a:ext cx="259080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8EEAAE1-3D04-41C3-B2D2-B3BEF34C3B27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704850" cy="10279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SmartArt Placeholder 6">
            <a:extLst>
              <a:ext uri="{FF2B5EF4-FFF2-40B4-BE49-F238E27FC236}">
                <a16:creationId xmlns:a16="http://schemas.microsoft.com/office/drawing/2014/main" id="{156CA116-0F6E-4EE9-B34F-03BA07161A7A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>
          <a:xfrm>
            <a:off x="838200" y="2111375"/>
            <a:ext cx="10515600" cy="3744913"/>
          </a:xfrm>
        </p:spPr>
        <p:txBody>
          <a:bodyPr/>
          <a:lstStyle/>
          <a:p>
            <a:r>
              <a:rPr lang="en-US"/>
              <a:t>Click icon to add SmartArt graphic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fld id="{2363E220-DFE9-4FB2-B730-4D2642E533A3}" type="datetime1">
              <a:rPr lang="en-US" smtClean="0"/>
              <a:t>1/22/2023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OASIS ANALYTICS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3115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raphic 10">
            <a:extLst>
              <a:ext uri="{FF2B5EF4-FFF2-40B4-BE49-F238E27FC236}">
                <a16:creationId xmlns:a16="http://schemas.microsoft.com/office/drawing/2014/main" id="{9D2AF524-D4B4-4A3A-9CE4-EDAFE1D5A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13884" y="0"/>
            <a:ext cx="10078116" cy="6858000"/>
          </a:xfrm>
          <a:custGeom>
            <a:avLst/>
            <a:gdLst>
              <a:gd name="connsiteX0" fmla="*/ 3793236 w 10078116"/>
              <a:gd name="connsiteY0" fmla="*/ 6858000 h 6858000"/>
              <a:gd name="connsiteX1" fmla="*/ 0 w 10078116"/>
              <a:gd name="connsiteY1" fmla="*/ 0 h 6858000"/>
              <a:gd name="connsiteX2" fmla="*/ 10078116 w 10078116"/>
              <a:gd name="connsiteY2" fmla="*/ 0 h 6858000"/>
              <a:gd name="connsiteX3" fmla="*/ 10078116 w 100781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78116" h="6858000">
                <a:moveTo>
                  <a:pt x="3793236" y="6858000"/>
                </a:moveTo>
                <a:lnTo>
                  <a:pt x="0" y="0"/>
                </a:lnTo>
                <a:lnTo>
                  <a:pt x="10078116" y="0"/>
                </a:lnTo>
                <a:lnTo>
                  <a:pt x="10078116" y="685800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3987A5-99A6-4B33-BAAF-531596353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09419"/>
            <a:ext cx="4082142" cy="585788"/>
          </a:xfrm>
        </p:spPr>
        <p:txBody>
          <a:bodyPr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BABF6CA-407C-4BF0-8234-1321A676E7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6074" y="1507772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76D8129B-5B68-421C-968C-3663C86EFC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2131" y="2584097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6C741DCA-8EBD-44F5-9D38-E938A628ADC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338556" y="3660422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5C43C6B1-A1BD-4A90-8B4B-F361C1BEDD2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922756" y="4736748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5">
            <a:extLst>
              <a:ext uri="{FF2B5EF4-FFF2-40B4-BE49-F238E27FC236}">
                <a16:creationId xmlns:a16="http://schemas.microsoft.com/office/drawing/2014/main" id="{0C66E1BD-33F0-4B94-BF94-CD4698F85C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1536" y="1613528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35" name="Text Placeholder 15">
            <a:extLst>
              <a:ext uri="{FF2B5EF4-FFF2-40B4-BE49-F238E27FC236}">
                <a16:creationId xmlns:a16="http://schemas.microsoft.com/office/drawing/2014/main" id="{2D4661B1-6559-407A-9AEC-A46A0570AE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86029" y="2682564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6" name="Text Placeholder 15">
            <a:extLst>
              <a:ext uri="{FF2B5EF4-FFF2-40B4-BE49-F238E27FC236}">
                <a16:creationId xmlns:a16="http://schemas.microsoft.com/office/drawing/2014/main" id="{DCC983F7-6A25-42C0-811C-EA32138C5B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76938" y="3755394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7" name="Text Placeholder 15">
            <a:extLst>
              <a:ext uri="{FF2B5EF4-FFF2-40B4-BE49-F238E27FC236}">
                <a16:creationId xmlns:a16="http://schemas.microsoft.com/office/drawing/2014/main" id="{E83DA0EB-27DD-416A-8DA5-4AFDC8587E5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5280" y="4824430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4DC36F-5D3E-439D-80B5-32633FC34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fld id="{5D388C46-9376-4F7D-AC91-A1AF12AA2776}" type="datetime1">
              <a:rPr lang="en-US" smtClean="0"/>
              <a:t>1/22/2023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710A8A-CEC9-4787-A745-C28DD965F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9143" y="6356350"/>
            <a:ext cx="3775981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OASIS ANALYTICS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62BD04-8F01-472A-9456-4702A221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3795F91-C721-4363-956D-756673AE7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353515" y="502393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AC14461-E27D-413D-B31A-47B74646A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759917" y="3948451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D6AEA4C-7710-4829-BA87-8DD77F159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173453" y="2872686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9BD473E-6203-491C-87AC-54AC0AB23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86263" y="179608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52594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wo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892177"/>
            <a:ext cx="8421688" cy="1325563"/>
          </a:xfrm>
        </p:spPr>
        <p:txBody>
          <a:bodyPr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76936"/>
            <a:ext cx="3924300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933700" y="3834606"/>
            <a:ext cx="3924300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76936"/>
            <a:ext cx="3943627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10173" y="3834606"/>
            <a:ext cx="3943627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fld id="{35B5E95F-720D-46C0-B0CF-D7BE2D754EB5}" type="datetime1">
              <a:rPr lang="en-US" smtClean="0"/>
              <a:t>1/22/2023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OASIS ANALYTICS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EE24E1DB-1F20-4C28-8069-D9219D1F8B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368030" cy="391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4519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43104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43104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47665" y="2776936"/>
            <a:ext cx="2896671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7665" y="3834606"/>
            <a:ext cx="2896671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066421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066421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fld id="{76ED0E24-00F1-47B2-AB43-AD3E85473084}" type="datetime1">
              <a:rPr lang="en-US" smtClean="0"/>
              <a:t>1/22/2023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OASIS ANALYTICS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2368EF4-1233-48C7-8DB5-75844BFCD5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238376" cy="3105150"/>
            <a:chOff x="0" y="0"/>
            <a:chExt cx="2238376" cy="310515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63D7850-C2A6-43CE-BBE4-8E81A0A593BF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1238250" cy="31051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BAD3E03-2E3B-440C-9105-6F9D33006D66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2238376" cy="24765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188967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76875" y="3660774"/>
            <a:ext cx="5111750" cy="1525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74AA03A-263D-4B5F-B05B-7D6923A9A4D3}"/>
              </a:ext>
            </a:extLst>
          </p:cNvPr>
          <p:cNvGrpSpPr/>
          <p:nvPr userDrawn="1"/>
        </p:nvGrpSpPr>
        <p:grpSpPr>
          <a:xfrm>
            <a:off x="0" y="0"/>
            <a:ext cx="4762501" cy="5186363"/>
            <a:chOff x="0" y="0"/>
            <a:chExt cx="4762501" cy="5186363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87F08D6-2CA7-4A5A-BE34-07113DCA535D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0" y="876300"/>
              <a:ext cx="4762500" cy="16287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768C87F-B9C3-4DFF-8454-F3F52CE4346B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2638425" y="0"/>
              <a:ext cx="2124076" cy="518636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Date Placeholder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6CC8628F-0EF4-4435-93D9-0BC7A4A46A74}" type="datetime1">
              <a:rPr lang="en-US" smtClean="0"/>
              <a:t>1/22/2023</a:t>
            </a:fld>
            <a:endParaRPr lang="en-US" dirty="0"/>
          </a:p>
        </p:txBody>
      </p:sp>
      <p:sp>
        <p:nvSpPr>
          <p:cNvPr id="22" name="Footer Placeholder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OASIS ANALYTICS</a:t>
            </a:r>
            <a:endParaRPr lang="en-US" dirty="0"/>
          </a:p>
        </p:txBody>
      </p:sp>
      <p:sp>
        <p:nvSpPr>
          <p:cNvPr id="24" name="Slide Number Placeholder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7805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3238103"/>
            <a:ext cx="4179570" cy="1371997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400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D3361C9-310A-4255-A94E-B77588962DA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9" name="Date Placeholder 6">
            <a:extLst>
              <a:ext uri="{FF2B5EF4-FFF2-40B4-BE49-F238E27FC236}">
                <a16:creationId xmlns:a16="http://schemas.microsoft.com/office/drawing/2014/main" id="{BF358517-D7B7-40D0-A9D0-B650C808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fld id="{48F36F99-22B5-45B7-8354-B7043BB0EA18}" type="datetime1">
              <a:rPr lang="en-US" smtClean="0"/>
              <a:t>1/22/2023</a:t>
            </a:fld>
            <a:endParaRPr lang="en-US" dirty="0"/>
          </a:p>
        </p:txBody>
      </p:sp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OASIS ANALYTICS</a:t>
            </a:r>
            <a:endParaRPr lang="en-US" dirty="0"/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140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514C6BF-376E-43E8-881D-2E76742699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5488815" y="0"/>
            <a:ext cx="670318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500" y="1020445"/>
            <a:ext cx="2895600" cy="1325563"/>
          </a:xfrm>
        </p:spPr>
        <p:txBody>
          <a:bodyPr anchor="b">
            <a:normAutofit/>
          </a:bodyPr>
          <a:lstStyle>
            <a:lvl1pPr>
              <a:defRPr sz="28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0" y="2924175"/>
            <a:ext cx="2895600" cy="2519363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2pPr>
            <a:lvl3pPr marL="9144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9F5093-3C53-4152-B8FE-0522E0795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/>
          <a:lstStyle>
            <a:lvl1pPr>
              <a:defRPr sz="900"/>
            </a:lvl1pPr>
          </a:lstStyle>
          <a:p>
            <a:fld id="{6305C22A-4942-4C6E-8A8D-B860B2A91770}" type="datetime1">
              <a:rPr lang="en-US" smtClean="0"/>
              <a:t>1/22/2023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OASIS ANALYTICS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124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0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3660774"/>
            <a:ext cx="5111750" cy="1525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11EBF9-6826-475B-8079-C11128991B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219200" cy="365125"/>
          </a:xfrm>
        </p:spPr>
        <p:txBody>
          <a:bodyPr/>
          <a:lstStyle>
            <a:lvl1pPr>
              <a:defRPr sz="900"/>
            </a:lvl1pPr>
          </a:lstStyle>
          <a:p>
            <a:fld id="{D8903BAF-AEE4-4A44-90FD-7329B481637A}" type="datetime1">
              <a:rPr lang="en-US" smtClean="0"/>
              <a:t>1/22/2023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B726A3-DF54-47D2-8C3A-34FD43A19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63800" y="6356350"/>
            <a:ext cx="3479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OASIS ANALYTICS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CD125A-4493-4967-9146-841D0EF3B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7A1CF8B-3479-49A3-A30E-2F2ECE962075}"/>
              </a:ext>
            </a:extLst>
          </p:cNvPr>
          <p:cNvGrpSpPr/>
          <p:nvPr userDrawn="1"/>
        </p:nvGrpSpPr>
        <p:grpSpPr>
          <a:xfrm>
            <a:off x="6953250" y="-25401"/>
            <a:ext cx="5238750" cy="6902451"/>
            <a:chOff x="6953250" y="-25401"/>
            <a:chExt cx="5238750" cy="6902451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9FBD260-5143-4B12-B9F8-33E48D548909}"/>
                </a:ext>
              </a:extLst>
            </p:cNvPr>
            <p:cNvCxnSpPr/>
            <p:nvPr userDrawn="1"/>
          </p:nvCxnSpPr>
          <p:spPr>
            <a:xfrm>
              <a:off x="9096375" y="1497012"/>
              <a:ext cx="30956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87F08D6-2CA7-4A5A-BE34-07113DCA535D}"/>
                </a:ext>
              </a:extLst>
            </p:cNvPr>
            <p:cNvCxnSpPr/>
            <p:nvPr userDrawn="1"/>
          </p:nvCxnSpPr>
          <p:spPr>
            <a:xfrm flipH="1">
              <a:off x="6953250" y="-25401"/>
              <a:ext cx="3790950" cy="690245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497359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Brea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2148840"/>
            <a:ext cx="4179570" cy="1715531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91350" y="3962003"/>
            <a:ext cx="4179570" cy="365125"/>
          </a:xfrm>
        </p:spPr>
        <p:txBody>
          <a:bodyPr>
            <a:norm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05D2CCB-CCFC-4A8A-ADA9-C1E4D13B96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5123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fld id="{4FD04CAA-7ECE-4F82-B63F-7368EE436A4E}" type="datetime1">
              <a:rPr lang="en-US" smtClean="0"/>
              <a:t>1/22/2023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OASIS ANALYTICS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hart Placeholder 6">
            <a:extLst>
              <a:ext uri="{FF2B5EF4-FFF2-40B4-BE49-F238E27FC236}">
                <a16:creationId xmlns:a16="http://schemas.microsoft.com/office/drawing/2014/main" id="{08AF2DB4-A973-4307-B59C-6058A138835C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838200" y="2111608"/>
            <a:ext cx="10515600" cy="3744912"/>
          </a:xfrm>
        </p:spPr>
        <p:txBody>
          <a:bodyPr/>
          <a:lstStyle/>
          <a:p>
            <a:r>
              <a:rPr lang="en-US"/>
              <a:t>Click icon to add chart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52777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838200" y="2111381"/>
            <a:ext cx="10515600" cy="3744913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fld id="{FF27B843-CAB2-41C6-A772-B25B6B493806}" type="datetime1">
              <a:rPr lang="en-US" smtClean="0"/>
              <a:t>1/22/2023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OASIS ANALYTICS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6800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AEE644D4-F9A4-4237-BD5C-4B97ABA933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558165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FF67A8-55FA-435D-A18C-96D63D22B5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7724" y="2809875"/>
            <a:ext cx="6696075" cy="1909763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104828DA-5EC5-4A00-9A7B-CD9668EF24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57725" y="5028803"/>
            <a:ext cx="6696074" cy="365125"/>
          </a:xfrm>
        </p:spPr>
        <p:txBody>
          <a:bodyPr anchor="b">
            <a:normAutofit/>
          </a:bodyPr>
          <a:lstStyle>
            <a:lvl1pPr marL="0" indent="0" algn="l">
              <a:buNone/>
              <a:defRPr sz="16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303E9A-96BC-4283-A6E1-5948AEB119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76774" y="6356350"/>
            <a:ext cx="1695450" cy="365125"/>
          </a:xfrm>
        </p:spPr>
        <p:txBody>
          <a:bodyPr/>
          <a:lstStyle>
            <a:lvl1pPr>
              <a:defRPr sz="900"/>
            </a:lvl1pPr>
          </a:lstStyle>
          <a:p>
            <a:fld id="{7422B43B-06BB-477E-85A1-E254D98CE1B2}" type="datetime1">
              <a:rPr lang="en-US" smtClean="0"/>
              <a:t>1/22/2023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A19C49-052B-4D3E-B227-1D787463C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3699" y="6356350"/>
            <a:ext cx="2543175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OASIS ANALYTICS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5E724A-95F0-41B6-A77E-EDD067272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58350" y="6356350"/>
            <a:ext cx="1695450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DAC7E4E-FE06-4E90-8107-6B543E551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 flipV="1">
            <a:off x="2209800" y="0"/>
            <a:ext cx="243840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30656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4 Peop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87181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28568" y="5084524"/>
            <a:ext cx="2317707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487181" y="5464114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36914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578300" y="5084524"/>
            <a:ext cx="233081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36913" y="5478796"/>
            <a:ext cx="1855949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8" name="Picture Placeholder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2757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pPr lvl="1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068964" y="5084524"/>
            <a:ext cx="2317707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327577" y="5478796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74745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488845" y="5084524"/>
            <a:ext cx="231770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7458" y="5464114"/>
            <a:ext cx="184551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fld id="{E38B5A96-F5A8-41E2-935B-8D9516B79B74}" type="datetime1">
              <a:rPr lang="en-US" smtClean="0"/>
              <a:t>1/22/2023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OASIS ANALYTICS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3C911F2-9041-416A-B83C-F23B354E06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334250" y="0"/>
            <a:ext cx="4857750" cy="1724025"/>
            <a:chOff x="7334250" y="0"/>
            <a:chExt cx="4857750" cy="1724025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E4B72DA-52CB-4D39-A342-8857B4D959B2}"/>
                </a:ext>
              </a:extLst>
            </p:cNvPr>
            <p:cNvCxnSpPr/>
            <p:nvPr userDrawn="1"/>
          </p:nvCxnSpPr>
          <p:spPr>
            <a:xfrm flipH="1" flipV="1">
              <a:off x="7334250" y="0"/>
              <a:ext cx="485775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1D9BCDA-DFB7-41A4-A7C7-CEE86CEDCBE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487150" y="0"/>
              <a:ext cx="704850" cy="17240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512278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8 Peo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187AAB93-862D-455E-9E73-3D0DAEFDED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473953"/>
            <a:ext cx="12192000" cy="5621336"/>
            <a:chOff x="0" y="473953"/>
            <a:chExt cx="12192000" cy="5621336"/>
          </a:xfrm>
        </p:grpSpPr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B0DFD584-E5CF-41EF-B51E-679CE22DDF9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0" y="473953"/>
              <a:ext cx="2057400" cy="1647825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E5C02DDF-25A6-42C7-9525-F279CE2095C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049000" y="5180889"/>
              <a:ext cx="1143000" cy="91440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877176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00168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500168" y="3809747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26270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49262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49262" y="3809747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Picture Placeholder 10">
            <a:extLst>
              <a:ext uri="{FF2B5EF4-FFF2-40B4-BE49-F238E27FC236}">
                <a16:creationId xmlns:a16="http://schemas.microsoft.com/office/drawing/2014/main" id="{1938DB4D-239F-4E8E-8802-0470B0131189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665558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198355" y="3654378"/>
            <a:ext cx="2105135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095999" y="3809747"/>
            <a:ext cx="2299855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13681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759806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4480" y="3809747"/>
            <a:ext cx="184412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5" name="Picture Placeholder 10">
            <a:extLst>
              <a:ext uri="{FF2B5EF4-FFF2-40B4-BE49-F238E27FC236}">
                <a16:creationId xmlns:a16="http://schemas.microsoft.com/office/drawing/2014/main" id="{1EBAEB1D-A7F9-4F90-B642-4277D3802BA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877176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22930C5B-603C-494E-A467-8B394D01D406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1500168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2" name="Text Placeholder 2">
            <a:extLst>
              <a:ext uri="{FF2B5EF4-FFF2-40B4-BE49-F238E27FC236}">
                <a16:creationId xmlns:a16="http://schemas.microsoft.com/office/drawing/2014/main" id="{540C455F-A23B-493F-B95E-AB485D91DA6A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1500168" y="5668583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6" name="Picture Placeholder 10">
            <a:extLst>
              <a:ext uri="{FF2B5EF4-FFF2-40B4-BE49-F238E27FC236}">
                <a16:creationId xmlns:a16="http://schemas.microsoft.com/office/drawing/2014/main" id="{9461A69E-14C8-4325-89AF-D4257C1C05B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226270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9" name="Text Placeholder 2">
            <a:extLst>
              <a:ext uri="{FF2B5EF4-FFF2-40B4-BE49-F238E27FC236}">
                <a16:creationId xmlns:a16="http://schemas.microsoft.com/office/drawing/2014/main" id="{6D1C374C-DAF7-40EF-B279-4EC7A2AFE6A2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3849262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3" name="Text Placeholder 2">
            <a:extLst>
              <a:ext uri="{FF2B5EF4-FFF2-40B4-BE49-F238E27FC236}">
                <a16:creationId xmlns:a16="http://schemas.microsoft.com/office/drawing/2014/main" id="{421FF438-E4E8-4643-BCB3-4A1C12429042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3849262" y="5668583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3" name="Picture Placeholder 10">
            <a:extLst>
              <a:ext uri="{FF2B5EF4-FFF2-40B4-BE49-F238E27FC236}">
                <a16:creationId xmlns:a16="http://schemas.microsoft.com/office/drawing/2014/main" id="{E029C5CA-EDDA-4BF9-9051-8B09E98EE1E2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665558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0" name="Text Placeholder 2">
            <a:extLst>
              <a:ext uri="{FF2B5EF4-FFF2-40B4-BE49-F238E27FC236}">
                <a16:creationId xmlns:a16="http://schemas.microsoft.com/office/drawing/2014/main" id="{D4FEDD19-A7BA-45BB-93A0-F1E896C9F26D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6339926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4" name="Text Placeholder 2">
            <a:extLst>
              <a:ext uri="{FF2B5EF4-FFF2-40B4-BE49-F238E27FC236}">
                <a16:creationId xmlns:a16="http://schemas.microsoft.com/office/drawing/2014/main" id="{A12F0175-7AEE-46B1-9590-D4A427680DC7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6339926" y="5668583"/>
            <a:ext cx="1813474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8" name="Picture Placeholder 10">
            <a:extLst>
              <a:ext uri="{FF2B5EF4-FFF2-40B4-BE49-F238E27FC236}">
                <a16:creationId xmlns:a16="http://schemas.microsoft.com/office/drawing/2014/main" id="{622ED9F4-EB9B-4588-8501-BFECB846EE73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913681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1" name="Text Placeholder 2">
            <a:extLst>
              <a:ext uri="{FF2B5EF4-FFF2-40B4-BE49-F238E27FC236}">
                <a16:creationId xmlns:a16="http://schemas.microsoft.com/office/drawing/2014/main" id="{5026D39F-46AB-4680-9A52-F367344A3531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8759806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5" name="Text Placeholder 2">
            <a:extLst>
              <a:ext uri="{FF2B5EF4-FFF2-40B4-BE49-F238E27FC236}">
                <a16:creationId xmlns:a16="http://schemas.microsoft.com/office/drawing/2014/main" id="{04E11FE2-6320-4E8C-A5B3-8104AF329ADA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8744480" y="5668583"/>
            <a:ext cx="184412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fld id="{352E03C5-08A5-4369-ACF4-AC76A59AFEB8}" type="datetime1">
              <a:rPr lang="en-US" smtClean="0"/>
              <a:t>1/22/2023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/>
              <a:t>OASIS ANALYTICS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71206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CB97C8-E3BB-4B6E-9F31-80CA0679147B}" type="datetime1">
              <a:rPr lang="en-US" smtClean="0"/>
              <a:t>1/22/2023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OASIS ANALYTICS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9061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1" r:id="rId4"/>
    <p:sldLayoutId id="2147483666" r:id="rId5"/>
    <p:sldLayoutId id="2147483667" r:id="rId6"/>
    <p:sldLayoutId id="2147483654" r:id="rId7"/>
    <p:sldLayoutId id="2147483663" r:id="rId8"/>
    <p:sldLayoutId id="2147483662" r:id="rId9"/>
    <p:sldLayoutId id="2147483668" r:id="rId10"/>
    <p:sldLayoutId id="2147483652" r:id="rId11"/>
    <p:sldLayoutId id="2147483653" r:id="rId12"/>
    <p:sldLayoutId id="2147483660" r:id="rId13"/>
    <p:sldLayoutId id="2147483664" r:id="rId14"/>
    <p:sldLayoutId id="2147483665" r:id="rId15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0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NancyArmah/Cancer_Classification" TargetMode="Externa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G"/><Relationship Id="rId3" Type="http://schemas.openxmlformats.org/officeDocument/2006/relationships/image" Target="../media/image18.jpg"/><Relationship Id="rId7" Type="http://schemas.openxmlformats.org/officeDocument/2006/relationships/image" Target="../media/image22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1.jpg"/><Relationship Id="rId5" Type="http://schemas.openxmlformats.org/officeDocument/2006/relationships/image" Target="../media/image20.jpg"/><Relationship Id="rId10" Type="http://schemas.openxmlformats.org/officeDocument/2006/relationships/image" Target="../media/image25.jpg"/><Relationship Id="rId4" Type="http://schemas.openxmlformats.org/officeDocument/2006/relationships/image" Target="../media/image19.jpg"/><Relationship Id="rId9" Type="http://schemas.openxmlformats.org/officeDocument/2006/relationships/image" Target="../media/image24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www.kaggle.com/datasets/uciml/breast-cancer-wisconsin-data" TargetMode="Externa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7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75451-6A4B-484B-9ED1-353CCE25B0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65964" y="4069642"/>
            <a:ext cx="7148945" cy="1122202"/>
          </a:xfrm>
        </p:spPr>
        <p:txBody>
          <a:bodyPr/>
          <a:lstStyle/>
          <a:p>
            <a:pPr algn="r"/>
            <a:r>
              <a:rPr lang="en-US" dirty="0"/>
              <a:t>Breast Cancer Prediction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36A1B4-B8D1-4A72-8E20-0703F54BF1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191844"/>
            <a:ext cx="5332614" cy="396660"/>
          </a:xfrm>
        </p:spPr>
        <p:txBody>
          <a:bodyPr>
            <a:normAutofit/>
          </a:bodyPr>
          <a:lstStyle/>
          <a:p>
            <a:pPr algn="r"/>
            <a:r>
              <a:rPr lang="en-US" sz="2000" dirty="0"/>
              <a:t>OASIS ANALYTICS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DC5AA77A-DB1E-4BFA-8B50-A01E9F21E56B}"/>
              </a:ext>
            </a:extLst>
          </p:cNvPr>
          <p:cNvSpPr txBox="1">
            <a:spLocks/>
          </p:cNvSpPr>
          <p:nvPr/>
        </p:nvSpPr>
        <p:spPr>
          <a:xfrm>
            <a:off x="6611463" y="5588504"/>
            <a:ext cx="5137192" cy="3966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/>
              <a:t>23/01/2023</a:t>
            </a:r>
          </a:p>
        </p:txBody>
      </p:sp>
    </p:spTree>
    <p:extLst>
      <p:ext uri="{BB962C8B-B14F-4D97-AF65-F5344CB8AC3E}">
        <p14:creationId xmlns:p14="http://schemas.microsoft.com/office/powerpoint/2010/main" val="25860588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Content Placeholder 24">
            <a:extLst>
              <a:ext uri="{FF2B5EF4-FFF2-40B4-BE49-F238E27FC236}">
                <a16:creationId xmlns:a16="http://schemas.microsoft.com/office/drawing/2014/main" id="{857715B6-9219-6304-025C-8FCA217221E1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4038600" y="3270897"/>
            <a:ext cx="7379609" cy="3003559"/>
          </a:xfrm>
        </p:spPr>
      </p:pic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E45C61B9-1833-8AE9-C52C-8F8DCF9B17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D0E24-00F1-47B2-AB43-AD3E85473084}" type="datetime1">
              <a:rPr lang="en-US" smtClean="0"/>
              <a:pPr/>
              <a:t>1/22/2023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257C2ED0-4F5A-933A-1DDD-58E20489E3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OASIS ANALYTICS</a:t>
            </a:r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F8653C9-EAA1-4665-F7A2-6A2A950C9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10</a:t>
            </a:fld>
            <a:endParaRPr lang="en-US" dirty="0"/>
          </a:p>
        </p:txBody>
      </p: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CD9C639D-7477-8115-D2D7-3C9BDB4C2EF9}"/>
              </a:ext>
            </a:extLst>
          </p:cNvPr>
          <p:cNvCxnSpPr>
            <a:cxnSpLocks/>
          </p:cNvCxnSpPr>
          <p:nvPr/>
        </p:nvCxnSpPr>
        <p:spPr>
          <a:xfrm>
            <a:off x="5992782" y="1879951"/>
            <a:ext cx="1264229" cy="1390946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Cylinder 37">
            <a:extLst>
              <a:ext uri="{FF2B5EF4-FFF2-40B4-BE49-F238E27FC236}">
                <a16:creationId xmlns:a16="http://schemas.microsoft.com/office/drawing/2014/main" id="{C20808FB-0810-F625-5A46-3B2C8723C605}"/>
              </a:ext>
            </a:extLst>
          </p:cNvPr>
          <p:cNvSpPr/>
          <p:nvPr/>
        </p:nvSpPr>
        <p:spPr>
          <a:xfrm>
            <a:off x="1138713" y="5163399"/>
            <a:ext cx="1053824" cy="1111057"/>
          </a:xfrm>
          <a:prstGeom prst="ca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0" name="Picture 39" descr="Logo&#10;&#10;Description automatically generated">
            <a:extLst>
              <a:ext uri="{FF2B5EF4-FFF2-40B4-BE49-F238E27FC236}">
                <a16:creationId xmlns:a16="http://schemas.microsoft.com/office/drawing/2014/main" id="{AEA5238F-41EA-A467-0682-9B17F28826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294" y="4511844"/>
            <a:ext cx="976661" cy="610608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D58E352E-EC25-0D56-C1F3-669E7436EA18}"/>
              </a:ext>
            </a:extLst>
          </p:cNvPr>
          <p:cNvSpPr txBox="1"/>
          <p:nvPr/>
        </p:nvSpPr>
        <p:spPr>
          <a:xfrm>
            <a:off x="2153955" y="272897"/>
            <a:ext cx="57332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Load into database </a:t>
            </a:r>
          </a:p>
        </p:txBody>
      </p:sp>
      <p:pic>
        <p:nvPicPr>
          <p:cNvPr id="45" name="Content Placeholder 44">
            <a:extLst>
              <a:ext uri="{FF2B5EF4-FFF2-40B4-BE49-F238E27FC236}">
                <a16:creationId xmlns:a16="http://schemas.microsoft.com/office/drawing/2014/main" id="{975B1BBB-A52F-71E0-F1D4-35E3A9E930C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1622470" y="1072622"/>
            <a:ext cx="4473530" cy="1777361"/>
          </a:xfr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E63C1197-910B-ACFE-32C6-3BEE41F5B602}"/>
              </a:ext>
            </a:extLst>
          </p:cNvPr>
          <p:cNvSpPr txBox="1"/>
          <p:nvPr/>
        </p:nvSpPr>
        <p:spPr>
          <a:xfrm>
            <a:off x="1665624" y="2849983"/>
            <a:ext cx="1981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Import CSV File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E706CCE-82CB-E433-192E-4F775F46AE80}"/>
              </a:ext>
            </a:extLst>
          </p:cNvPr>
          <p:cNvSpPr txBox="1"/>
          <p:nvPr/>
        </p:nvSpPr>
        <p:spPr>
          <a:xfrm>
            <a:off x="9982200" y="2901565"/>
            <a:ext cx="1981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View Table</a:t>
            </a:r>
          </a:p>
        </p:txBody>
      </p:sp>
    </p:spTree>
    <p:extLst>
      <p:ext uri="{BB962C8B-B14F-4D97-AF65-F5344CB8AC3E}">
        <p14:creationId xmlns:p14="http://schemas.microsoft.com/office/powerpoint/2010/main" val="22263417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588687-C082-2139-A576-4EEF18C755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94286" y="477931"/>
            <a:ext cx="4966855" cy="549646"/>
          </a:xfrm>
        </p:spPr>
        <p:txBody>
          <a:bodyPr/>
          <a:lstStyle/>
          <a:p>
            <a:r>
              <a:rPr lang="en-US" sz="2400" dirty="0"/>
              <a:t>Connect Jupyter Notebook</a:t>
            </a: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3E66AF87-FAA3-E429-4415-4901E9E7865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194286" y="1392702"/>
            <a:ext cx="7803428" cy="4963648"/>
          </a:xfrm>
        </p:spPr>
      </p:pic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03CDCB2B-4945-2A5C-B334-31791C978D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D0E24-00F1-47B2-AB43-AD3E85473084}" type="datetime1">
              <a:rPr lang="en-US" smtClean="0"/>
              <a:t>1/22/2023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34B6B4DA-15DF-3A6F-B611-A275B5DDB3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OASIS ANALYTICS</a:t>
            </a:r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DCEBC772-3E44-1F8B-18C9-FCD7017CE1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16" name="Picture 15" descr="Logo, company name&#10;&#10;Description automatically generated">
            <a:extLst>
              <a:ext uri="{FF2B5EF4-FFF2-40B4-BE49-F238E27FC236}">
                <a16:creationId xmlns:a16="http://schemas.microsoft.com/office/drawing/2014/main" id="{9D8EDA72-667B-B6AC-3631-A844570FB8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0299" y="5033345"/>
            <a:ext cx="883501" cy="1024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1742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INSIGHTS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27CC26-34EF-4BB9-B289-9EC56B07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ED54B146-EB80-41C7-AF5D-521A0701C84F}" type="datetime1">
              <a:rPr lang="en-US" smtClean="0"/>
              <a:t>1/22/2023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E98E6AD-9D37-499C-898E-ED12AC36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OASIS ANALYTICS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Google Shape;770;p33">
            <a:extLst>
              <a:ext uri="{FF2B5EF4-FFF2-40B4-BE49-F238E27FC236}">
                <a16:creationId xmlns:a16="http://schemas.microsoft.com/office/drawing/2014/main" id="{6E49C9E8-65A1-DF52-73D9-1504814EEC49}"/>
              </a:ext>
            </a:extLst>
          </p:cNvPr>
          <p:cNvSpPr/>
          <p:nvPr/>
        </p:nvSpPr>
        <p:spPr>
          <a:xfrm>
            <a:off x="1136525" y="2013988"/>
            <a:ext cx="2972100" cy="2972100"/>
          </a:xfrm>
          <a:prstGeom prst="blockArc">
            <a:avLst>
              <a:gd name="adj1" fmla="val 10800000"/>
              <a:gd name="adj2" fmla="val 10760814"/>
              <a:gd name="adj3" fmla="val 2035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771;p33">
            <a:extLst>
              <a:ext uri="{FF2B5EF4-FFF2-40B4-BE49-F238E27FC236}">
                <a16:creationId xmlns:a16="http://schemas.microsoft.com/office/drawing/2014/main" id="{B504732F-9CC3-5972-F3B8-2C1C35EA2499}"/>
              </a:ext>
            </a:extLst>
          </p:cNvPr>
          <p:cNvSpPr/>
          <p:nvPr/>
        </p:nvSpPr>
        <p:spPr>
          <a:xfrm>
            <a:off x="4609947" y="2013988"/>
            <a:ext cx="2972100" cy="2972100"/>
          </a:xfrm>
          <a:prstGeom prst="blockArc">
            <a:avLst>
              <a:gd name="adj1" fmla="val 18668928"/>
              <a:gd name="adj2" fmla="val 18651485"/>
              <a:gd name="adj3" fmla="val 224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" name="Google Shape;772;p33">
            <a:extLst>
              <a:ext uri="{FF2B5EF4-FFF2-40B4-BE49-F238E27FC236}">
                <a16:creationId xmlns:a16="http://schemas.microsoft.com/office/drawing/2014/main" id="{0470799F-20EE-E3E6-E533-28E794E2EC93}"/>
              </a:ext>
            </a:extLst>
          </p:cNvPr>
          <p:cNvSpPr/>
          <p:nvPr/>
        </p:nvSpPr>
        <p:spPr>
          <a:xfrm>
            <a:off x="8083368" y="1871913"/>
            <a:ext cx="2972100" cy="2972100"/>
          </a:xfrm>
          <a:prstGeom prst="blockArc">
            <a:avLst>
              <a:gd name="adj1" fmla="val 10800000"/>
              <a:gd name="adj2" fmla="val 5492824"/>
              <a:gd name="adj3" fmla="val 2573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774;p33">
            <a:extLst>
              <a:ext uri="{FF2B5EF4-FFF2-40B4-BE49-F238E27FC236}">
                <a16:creationId xmlns:a16="http://schemas.microsoft.com/office/drawing/2014/main" id="{B74E86A9-E392-9DFE-A939-14CA3936A247}"/>
              </a:ext>
            </a:extLst>
          </p:cNvPr>
          <p:cNvSpPr txBox="1">
            <a:spLocks/>
          </p:cNvSpPr>
          <p:nvPr/>
        </p:nvSpPr>
        <p:spPr>
          <a:xfrm>
            <a:off x="4740923" y="3712591"/>
            <a:ext cx="2683800" cy="842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400" dirty="0"/>
              <a:t>Unique Attributes</a:t>
            </a:r>
          </a:p>
        </p:txBody>
      </p:sp>
      <p:sp>
        <p:nvSpPr>
          <p:cNvPr id="13" name="Google Shape;775;p33">
            <a:extLst>
              <a:ext uri="{FF2B5EF4-FFF2-40B4-BE49-F238E27FC236}">
                <a16:creationId xmlns:a16="http://schemas.microsoft.com/office/drawing/2014/main" id="{5F54F169-C9BA-9CF4-D6C3-83CB6DF24972}"/>
              </a:ext>
            </a:extLst>
          </p:cNvPr>
          <p:cNvSpPr txBox="1">
            <a:spLocks/>
          </p:cNvSpPr>
          <p:nvPr/>
        </p:nvSpPr>
        <p:spPr>
          <a:xfrm>
            <a:off x="1280569" y="3712591"/>
            <a:ext cx="2683800" cy="1332302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400" dirty="0"/>
              <a:t>Of observations are non-null values</a:t>
            </a:r>
          </a:p>
        </p:txBody>
      </p:sp>
      <p:sp>
        <p:nvSpPr>
          <p:cNvPr id="14" name="Google Shape;776;p33">
            <a:extLst>
              <a:ext uri="{FF2B5EF4-FFF2-40B4-BE49-F238E27FC236}">
                <a16:creationId xmlns:a16="http://schemas.microsoft.com/office/drawing/2014/main" id="{0D6E47C1-E27A-94A2-42AE-84BD48470453}"/>
              </a:ext>
            </a:extLst>
          </p:cNvPr>
          <p:cNvSpPr txBox="1">
            <a:spLocks/>
          </p:cNvSpPr>
          <p:nvPr/>
        </p:nvSpPr>
        <p:spPr>
          <a:xfrm>
            <a:off x="1280569" y="2592531"/>
            <a:ext cx="2683800" cy="10821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" sz="5000" dirty="0"/>
              <a:t>100</a:t>
            </a:r>
            <a:r>
              <a:rPr lang="en" sz="5000" dirty="0">
                <a:highlight>
                  <a:srgbClr val="FFFFFF"/>
                </a:highlight>
              </a:rPr>
              <a:t>%</a:t>
            </a:r>
          </a:p>
        </p:txBody>
      </p:sp>
      <p:sp>
        <p:nvSpPr>
          <p:cNvPr id="15" name="Google Shape;777;p33">
            <a:extLst>
              <a:ext uri="{FF2B5EF4-FFF2-40B4-BE49-F238E27FC236}">
                <a16:creationId xmlns:a16="http://schemas.microsoft.com/office/drawing/2014/main" id="{3CD19627-994C-AD26-E3D9-A7AFE87FAB12}"/>
              </a:ext>
            </a:extLst>
          </p:cNvPr>
          <p:cNvSpPr txBox="1">
            <a:spLocks/>
          </p:cNvSpPr>
          <p:nvPr/>
        </p:nvSpPr>
        <p:spPr>
          <a:xfrm>
            <a:off x="4740915" y="2592531"/>
            <a:ext cx="2683800" cy="10821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" sz="5000"/>
              <a:t>30</a:t>
            </a:r>
            <a:endParaRPr lang="en" sz="5000" dirty="0">
              <a:highlight>
                <a:schemeClr val="accent2"/>
              </a:highlight>
            </a:endParaRPr>
          </a:p>
        </p:txBody>
      </p:sp>
      <p:sp>
        <p:nvSpPr>
          <p:cNvPr id="16" name="Google Shape;778;p33">
            <a:extLst>
              <a:ext uri="{FF2B5EF4-FFF2-40B4-BE49-F238E27FC236}">
                <a16:creationId xmlns:a16="http://schemas.microsoft.com/office/drawing/2014/main" id="{2D807147-2C50-1171-6CC4-C4B2FC08F7F3}"/>
              </a:ext>
            </a:extLst>
          </p:cNvPr>
          <p:cNvSpPr txBox="1">
            <a:spLocks/>
          </p:cNvSpPr>
          <p:nvPr/>
        </p:nvSpPr>
        <p:spPr>
          <a:xfrm>
            <a:off x="8211645" y="2631834"/>
            <a:ext cx="2683800" cy="10821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5000"/>
              <a:t>569</a:t>
            </a:r>
            <a:endParaRPr lang="en-US" sz="5000" dirty="0"/>
          </a:p>
        </p:txBody>
      </p:sp>
      <p:sp>
        <p:nvSpPr>
          <p:cNvPr id="17" name="Google Shape;779;p33">
            <a:extLst>
              <a:ext uri="{FF2B5EF4-FFF2-40B4-BE49-F238E27FC236}">
                <a16:creationId xmlns:a16="http://schemas.microsoft.com/office/drawing/2014/main" id="{D65AC55D-624B-F47E-EB1D-E83247A15FB9}"/>
              </a:ext>
            </a:extLst>
          </p:cNvPr>
          <p:cNvSpPr txBox="1">
            <a:spLocks/>
          </p:cNvSpPr>
          <p:nvPr/>
        </p:nvSpPr>
        <p:spPr>
          <a:xfrm>
            <a:off x="8211645" y="3712591"/>
            <a:ext cx="2683800" cy="842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/>
              <a:t>Observations</a:t>
            </a:r>
          </a:p>
        </p:txBody>
      </p:sp>
    </p:spTree>
    <p:extLst>
      <p:ext uri="{BB962C8B-B14F-4D97-AF65-F5344CB8AC3E}">
        <p14:creationId xmlns:p14="http://schemas.microsoft.com/office/powerpoint/2010/main" val="28963854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073E33-5571-D742-B821-82AA26CA0B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9223A-F5C5-4AED-86D5-D3E020CE8288}" type="datetime1">
              <a:rPr lang="en-US" smtClean="0"/>
              <a:t>1/22/2023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4E10AC-7A99-9E43-1BD4-0C250DCE72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OASIS ANALYTICS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D3A70B-BBDB-CE5F-210D-6ACFF61CD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A83EF1B-8936-EEEE-A625-A5AEAC5E90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8545" y="630824"/>
            <a:ext cx="5309710" cy="559635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D5169C9-32AA-384C-9F95-B355C1BBBC94}"/>
              </a:ext>
            </a:extLst>
          </p:cNvPr>
          <p:cNvSpPr/>
          <p:nvPr/>
        </p:nvSpPr>
        <p:spPr>
          <a:xfrm>
            <a:off x="1180056" y="906278"/>
            <a:ext cx="2640382" cy="12765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0" i="0" dirty="0">
                <a:solidFill>
                  <a:schemeClr val="tx1"/>
                </a:solidFill>
                <a:effectLst/>
              </a:rPr>
              <a:t> Diagnosis is split into Benign (B) and Malignant (M)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EE6A2B4-719C-09D2-C117-3C5008E435BF}"/>
              </a:ext>
            </a:extLst>
          </p:cNvPr>
          <p:cNvSpPr/>
          <p:nvPr/>
        </p:nvSpPr>
        <p:spPr>
          <a:xfrm>
            <a:off x="1180056" y="2687740"/>
            <a:ext cx="2640382" cy="11983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0" i="0" dirty="0">
                <a:solidFill>
                  <a:schemeClr val="tx1"/>
                </a:solidFill>
                <a:effectLst/>
              </a:rPr>
              <a:t>357 (62.7%) records/observations are captured for </a:t>
            </a:r>
            <a:r>
              <a:rPr lang="en-US" dirty="0">
                <a:solidFill>
                  <a:schemeClr val="tx1"/>
                </a:solidFill>
              </a:rPr>
              <a:t>B</a:t>
            </a:r>
            <a:r>
              <a:rPr lang="en-US" b="0" i="0" dirty="0">
                <a:solidFill>
                  <a:schemeClr val="tx1"/>
                </a:solidFill>
                <a:effectLst/>
              </a:rPr>
              <a:t>enign cells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4BADDD9-1E2B-4DBD-A68A-17743637EB69}"/>
              </a:ext>
            </a:extLst>
          </p:cNvPr>
          <p:cNvSpPr/>
          <p:nvPr/>
        </p:nvSpPr>
        <p:spPr>
          <a:xfrm>
            <a:off x="1180056" y="4390998"/>
            <a:ext cx="2640382" cy="13032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0" i="0" dirty="0">
                <a:solidFill>
                  <a:schemeClr val="tx1"/>
                </a:solidFill>
                <a:effectLst/>
              </a:rPr>
              <a:t>212 (37.3%) records/observations are captured for </a:t>
            </a:r>
            <a:r>
              <a:rPr lang="en-US" dirty="0">
                <a:solidFill>
                  <a:schemeClr val="tx1"/>
                </a:solidFill>
              </a:rPr>
              <a:t>M</a:t>
            </a:r>
            <a:r>
              <a:rPr lang="en-US" b="0" i="0" dirty="0">
                <a:solidFill>
                  <a:schemeClr val="tx1"/>
                </a:solidFill>
                <a:effectLst/>
              </a:rPr>
              <a:t>alignant Cells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74600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CA0637-CCAA-425E-A57A-6205AFDC8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892178"/>
            <a:ext cx="8421688" cy="667994"/>
          </a:xfrm>
        </p:spPr>
        <p:txBody>
          <a:bodyPr/>
          <a:lstStyle/>
          <a:p>
            <a:r>
              <a:rPr lang="en-US" b="1" dirty="0"/>
              <a:t>MODEL DEVELOPMENT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51C395-6BC4-4F00-B40B-069DBBB7C0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43104" y="2085382"/>
            <a:ext cx="2882475" cy="823912"/>
          </a:xfrm>
        </p:spPr>
        <p:txBody>
          <a:bodyPr/>
          <a:lstStyle/>
          <a:p>
            <a:r>
              <a:rPr lang="en-US" sz="2400" b="1" dirty="0"/>
              <a:t>MODELS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D16151-9486-4A03-AE3A-F1CC562E05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43104" y="3089564"/>
            <a:ext cx="2882475" cy="2742909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Logistic Regression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Random Forest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K-Nearest Neighbors (KNN)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Support Vector Machine (SVM)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DE59236-37DD-4582-A2A0-3F9A13A3B5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47665" y="2044899"/>
            <a:ext cx="2896671" cy="823912"/>
          </a:xfrm>
        </p:spPr>
        <p:txBody>
          <a:bodyPr/>
          <a:lstStyle/>
          <a:p>
            <a:r>
              <a:rPr lang="en-US" sz="2400" b="1" dirty="0"/>
              <a:t>TRAINING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E1CCF0F-F0BB-42D7-B3C2-C29336739F3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7665" y="3089564"/>
            <a:ext cx="2896671" cy="2742909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Training Data – 80%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Testing Data – 20%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Model trained on all features.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Model trained on best 10 features.​​​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F939793-2181-4A3D-9C5A-CE676CC83EC0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066421" y="2084048"/>
            <a:ext cx="2864815" cy="811552"/>
          </a:xfrm>
        </p:spPr>
        <p:txBody>
          <a:bodyPr/>
          <a:lstStyle/>
          <a:p>
            <a:r>
              <a:rPr lang="en-US" sz="2400" b="1" dirty="0"/>
              <a:t>EVALUATION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9FA0B0D-7B36-4D63-86BD-20E6E1B6A0D8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066421" y="3089564"/>
            <a:ext cx="2882475" cy="2742909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Accuracy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Confusion Matrix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Classification Report</a:t>
            </a:r>
          </a:p>
          <a:p>
            <a:endParaRPr lang="en-US" sz="1800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B86AD343-7149-4E7C-BD28-3080F25980C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0FDA756B-DC09-4050-BABF-AA6F36D43330}" type="datetime1">
              <a:rPr lang="en-US" smtClean="0"/>
              <a:t>1/22/2023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A865CC01-A53B-495A-820C-BEC2680ED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OASIS ANALYTICS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AE81C1E-A7C3-40CD-9C11-0C03A2221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9429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 build="p"/>
      <p:bldP spid="6" grpId="0" build="p"/>
      <p:bldP spid="7" grpId="0" build="p"/>
      <p:bldP spid="8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5ECB2020-D2FD-2466-1BB6-8C2E5A7CB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386291"/>
            <a:ext cx="8421688" cy="509728"/>
          </a:xfrm>
        </p:spPr>
        <p:txBody>
          <a:bodyPr>
            <a:normAutofit/>
          </a:bodyPr>
          <a:lstStyle/>
          <a:p>
            <a:r>
              <a:rPr lang="en-US" dirty="0"/>
              <a:t>Model trained on all features</a:t>
            </a:r>
          </a:p>
        </p:txBody>
      </p:sp>
      <p:pic>
        <p:nvPicPr>
          <p:cNvPr id="27" name="Content Placeholder 26" descr="A picture containing text&#10;&#10;Description automatically generated">
            <a:extLst>
              <a:ext uri="{FF2B5EF4-FFF2-40B4-BE49-F238E27FC236}">
                <a16:creationId xmlns:a16="http://schemas.microsoft.com/office/drawing/2014/main" id="{47D86CB3-20B6-6C62-A516-8068EF0E33D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309850" y="1364816"/>
            <a:ext cx="4543099" cy="4427155"/>
          </a:xfrm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2A46C4A-D036-4440-BB64-6754F4FF27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96EE9-9DB0-48FF-A572-34E99479A964}" type="datetime1">
              <a:rPr lang="en-US" smtClean="0"/>
              <a:t>1/22/2023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05F172A-5D5D-43CD-A187-DA0D303F41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OASIS ANALYTICS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396FFDC-ADE8-4009-A466-A81787258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33" name="Content Placeholder 32" descr="A picture containing text&#10;&#10;Description automatically generated">
            <a:extLst>
              <a:ext uri="{FF2B5EF4-FFF2-40B4-BE49-F238E27FC236}">
                <a16:creationId xmlns:a16="http://schemas.microsoft.com/office/drawing/2014/main" id="{82F7AD6B-3048-FF93-3D03-BD4080527B89}"/>
              </a:ext>
            </a:extLst>
          </p:cNvPr>
          <p:cNvPicPr>
            <a:picLocks noGrp="1" noChangeAspect="1"/>
          </p:cNvPicPr>
          <p:nvPr>
            <p:ph sz="half" idx="14"/>
          </p:nvPr>
        </p:nvPicPr>
        <p:blipFill>
          <a:blip r:embed="rId3"/>
          <a:stretch>
            <a:fillRect/>
          </a:stretch>
        </p:blipFill>
        <p:spPr>
          <a:xfrm>
            <a:off x="6717999" y="1364816"/>
            <a:ext cx="4164151" cy="4329069"/>
          </a:xfr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BD36AD2D-2106-9F18-FDB7-125F353DC768}"/>
              </a:ext>
            </a:extLst>
          </p:cNvPr>
          <p:cNvSpPr txBox="1"/>
          <p:nvPr/>
        </p:nvSpPr>
        <p:spPr>
          <a:xfrm>
            <a:off x="4121434" y="5748118"/>
            <a:ext cx="394913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Accuracy – </a:t>
            </a:r>
            <a:r>
              <a:rPr lang="en-US" sz="3000" b="1" dirty="0"/>
              <a:t>98.25%</a:t>
            </a:r>
          </a:p>
        </p:txBody>
      </p:sp>
    </p:spTree>
    <p:extLst>
      <p:ext uri="{BB962C8B-B14F-4D97-AF65-F5344CB8AC3E}">
        <p14:creationId xmlns:p14="http://schemas.microsoft.com/office/powerpoint/2010/main" val="38443766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5ECB2020-D2FD-2466-1BB6-8C2E5A7CB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1400" y="195019"/>
            <a:ext cx="8421688" cy="56731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cap="all" spc="150" baseline="0" dirty="0">
                <a:latin typeface="+mj-lt"/>
                <a:ea typeface="+mj-ea"/>
                <a:cs typeface="+mj-cs"/>
              </a:rPr>
              <a:t>Model trained on best 15 features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D36AD2D-2106-9F18-FDB7-125F353DC768}"/>
              </a:ext>
            </a:extLst>
          </p:cNvPr>
          <p:cNvSpPr txBox="1"/>
          <p:nvPr/>
        </p:nvSpPr>
        <p:spPr>
          <a:xfrm>
            <a:off x="1458352" y="3240630"/>
            <a:ext cx="3924300" cy="88593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3000" kern="1200" spc="150" baseline="0" dirty="0">
                <a:latin typeface="+mj-lt"/>
                <a:ea typeface="+mj-ea"/>
                <a:cs typeface="+mj-cs"/>
              </a:rPr>
              <a:t>Accuracy – </a:t>
            </a:r>
            <a:r>
              <a:rPr lang="en-US" sz="3000" b="1" kern="1200" spc="150" baseline="0" dirty="0">
                <a:latin typeface="+mj-lt"/>
                <a:ea typeface="+mj-ea"/>
                <a:cs typeface="+mj-cs"/>
              </a:rPr>
              <a:t>96.50%</a:t>
            </a:r>
          </a:p>
        </p:txBody>
      </p:sp>
      <p:pic>
        <p:nvPicPr>
          <p:cNvPr id="10" name="Content Placeholder 9" descr="A picture containing text&#10;&#10;Description automatically generated">
            <a:extLst>
              <a:ext uri="{FF2B5EF4-FFF2-40B4-BE49-F238E27FC236}">
                <a16:creationId xmlns:a16="http://schemas.microsoft.com/office/drawing/2014/main" id="{61A0C924-8DAA-52B1-5D60-1061E3E34D0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247248" y="987865"/>
            <a:ext cx="5092505" cy="5391461"/>
          </a:xfrm>
          <a:noFill/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2A46C4A-D036-4440-BB64-6754F4FF27C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04C96EE9-9DB0-48FF-A572-34E99479A964}" type="datetime1">
              <a:rPr lang="en-US" smtClean="0"/>
              <a:pPr>
                <a:spcAft>
                  <a:spcPts val="600"/>
                </a:spcAft>
              </a:pPr>
              <a:t>1/22/2023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05F172A-5D5D-43CD-A187-DA0D303F41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latin typeface="+mn-lt"/>
                <a:ea typeface="+mn-ea"/>
                <a:cs typeface="+mn-cs"/>
              </a:rPr>
              <a:t>OASIS ANALYTICS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396FFDC-ADE8-4009-A466-A81787258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49DFD55-3C28-40EF-9E31-A92D2E4017FF}" type="slidenum">
              <a:rPr lang="en-US" smtClean="0"/>
              <a:pPr>
                <a:spcAft>
                  <a:spcPts val="600"/>
                </a:spcAft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5210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CA0637-CCAA-425E-A57A-6205AFDC8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1272"/>
            <a:ext cx="10515600" cy="784802"/>
          </a:xfrm>
        </p:spPr>
        <p:txBody>
          <a:bodyPr anchor="ctr">
            <a:normAutofit/>
          </a:bodyPr>
          <a:lstStyle/>
          <a:p>
            <a:r>
              <a:rPr lang="en-US" dirty="0"/>
              <a:t>BUSINESS BENEFIT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B86AD343-7149-4E7C-BD28-3080F25980C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3F50F603-B6A4-4D0F-B7AF-CE6FF07AB008}" type="datetime1">
              <a:rPr lang="en-US" smtClean="0"/>
              <a:pPr>
                <a:spcAft>
                  <a:spcPts val="600"/>
                </a:spcAft>
              </a:pPr>
              <a:t>1/22/2023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A865CC01-A53B-495A-820C-BEC2680ED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OASIS ANALYTICS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AE81C1E-A7C3-40CD-9C11-0C03A2221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49DFD55-3C28-40EF-9E31-A92D2E4017FF}" type="slidenum">
              <a:rPr lang="en-US" smtClean="0"/>
              <a:pPr>
                <a:spcAft>
                  <a:spcPts val="600"/>
                </a:spcAft>
              </a:pPr>
              <a:t>17</a:t>
            </a:fld>
            <a:endParaRPr lang="en-US"/>
          </a:p>
        </p:txBody>
      </p:sp>
      <p:graphicFrame>
        <p:nvGraphicFramePr>
          <p:cNvPr id="15" name="Content Placeholder 3">
            <a:extLst>
              <a:ext uri="{FF2B5EF4-FFF2-40B4-BE49-F238E27FC236}">
                <a16:creationId xmlns:a16="http://schemas.microsoft.com/office/drawing/2014/main" id="{F6E4E382-7981-43C4-94AD-181B4C150EFC}"/>
              </a:ext>
            </a:extLst>
          </p:cNvPr>
          <p:cNvGraphicFramePr>
            <a:graphicFrameLocks noGrp="1"/>
          </p:cNvGraphicFramePr>
          <p:nvPr>
            <p:ph type="dgm" sz="quarter" idx="15"/>
            <p:extLst>
              <p:ext uri="{D42A27DB-BD31-4B8C-83A1-F6EECF244321}">
                <p14:modId xmlns:p14="http://schemas.microsoft.com/office/powerpoint/2010/main" val="692951944"/>
              </p:ext>
            </p:extLst>
          </p:nvPr>
        </p:nvGraphicFramePr>
        <p:xfrm>
          <a:off x="838200" y="1464255"/>
          <a:ext cx="10515600" cy="48213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95647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5" grpId="0">
        <p:bldAsOne/>
      </p:bldGraphic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18FC28-E0BD-4387-B8BE-9965D1A57F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6093" y="1189616"/>
            <a:ext cx="5111750" cy="614361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D19BCA-B61F-4EA6-A1FB-CCA3BD8506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37018" y="2286000"/>
            <a:ext cx="5351607" cy="3588327"/>
          </a:xfrm>
        </p:spPr>
        <p:txBody>
          <a:bodyPr>
            <a:noAutofit/>
          </a:bodyPr>
          <a:lstStyle/>
          <a:p>
            <a:pPr algn="just"/>
            <a:r>
              <a:rPr lang="en-US" sz="1800" dirty="0"/>
              <a:t>The goal of this project was to develop a Machine Learning Model with a high accuracy and precision and Logistic Regression and SVM have both achieved an accuracy of </a:t>
            </a:r>
            <a:r>
              <a:rPr lang="en-US" sz="1800" b="1" dirty="0"/>
              <a:t>98.2%</a:t>
            </a:r>
            <a:r>
              <a:rPr lang="en-US" sz="1800" dirty="0"/>
              <a:t>. </a:t>
            </a:r>
          </a:p>
          <a:p>
            <a:pPr algn="just"/>
            <a:r>
              <a:rPr lang="en-US" sz="1800" dirty="0"/>
              <a:t>This represents a major step forward in the fight against cancer and has the potential to greatly assist physicians in making accurate and timely diagnoses.</a:t>
            </a:r>
          </a:p>
          <a:p>
            <a:pPr algn="just"/>
            <a:r>
              <a:rPr lang="en-US" sz="1800" dirty="0"/>
              <a:t>We look forward to further testing and implementing this model in clinical settings to help improve patient outcomes.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560550-EE65-43CE-B899-F421E74287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E6EB8374-00FC-46C0-88C0-7B0E7B4DF01D}" type="datetime1">
              <a:rPr lang="en-US" smtClean="0"/>
              <a:t>1/22/2023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35E32A-1A8C-43D2-9C6E-12887B4DED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OASIS ANALYTICS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4B8313-9270-4128-8674-3A3E42B80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28616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EBB1E-E800-A089-A170-14FD3F7DA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075" y="1671639"/>
            <a:ext cx="5111750" cy="1204912"/>
          </a:xfrm>
        </p:spPr>
        <p:txBody>
          <a:bodyPr anchor="b">
            <a:normAutofit/>
          </a:bodyPr>
          <a:lstStyle/>
          <a:p>
            <a:r>
              <a:rPr lang="en-US" dirty="0"/>
              <a:t>Reference Links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83D472-3455-52B8-9796-D1CA808700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3660774"/>
            <a:ext cx="5111750" cy="1525588"/>
          </a:xfrm>
        </p:spPr>
        <p:txBody>
          <a:bodyPr>
            <a:normAutofit/>
          </a:bodyPr>
          <a:lstStyle/>
          <a:p>
            <a:r>
              <a:rPr lang="en-US" sz="2000" dirty="0">
                <a:hlinkClick r:id="rId2"/>
              </a:rPr>
              <a:t>GitHub</a:t>
            </a:r>
            <a:endParaRPr lang="en-US" sz="2000" dirty="0"/>
          </a:p>
          <a:p>
            <a:r>
              <a:rPr lang="en-US" sz="2000" dirty="0"/>
              <a:t>Dashboard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F97E55-BFE8-0868-88A3-865170E060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219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6CC8628F-0EF4-4435-93D9-0BC7A4A46A74}" type="datetime1">
              <a:rPr lang="en-US" smtClean="0"/>
              <a:pPr>
                <a:spcAft>
                  <a:spcPts val="600"/>
                </a:spcAft>
              </a:pPr>
              <a:t>1/22/2023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985D91-3AB5-EED8-F0FB-C4CC42A99D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63800" y="6356350"/>
            <a:ext cx="3479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OASIS ANALYTICS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E1C713-7F11-DF97-3235-779957A3F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49DFD55-3C28-40EF-9E31-A92D2E4017FF}" type="slidenum">
              <a:rPr lang="en-US" smtClean="0"/>
              <a:pPr>
                <a:spcAft>
                  <a:spcPts val="600"/>
                </a:spcAft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6676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F5859-10C9-4588-9727-B9362E26C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0" y="391226"/>
            <a:ext cx="2895600" cy="484909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71D7E5-EF66-4BCD-8DAA-E9061157F0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499" y="998806"/>
            <a:ext cx="2919845" cy="5357543"/>
          </a:xfrm>
        </p:spPr>
        <p:txBody>
          <a:bodyPr>
            <a:noAutofit/>
          </a:bodyPr>
          <a:lstStyle/>
          <a:p>
            <a:r>
              <a:rPr lang="en-US" sz="1800" dirty="0"/>
              <a:t>Project Recap</a:t>
            </a:r>
          </a:p>
          <a:p>
            <a:r>
              <a:rPr lang="en-US" sz="1800" dirty="0"/>
              <a:t>Problem</a:t>
            </a:r>
          </a:p>
          <a:p>
            <a:r>
              <a:rPr lang="en-US" sz="1800" dirty="0"/>
              <a:t>Meet The Team</a:t>
            </a:r>
          </a:p>
          <a:p>
            <a:r>
              <a:rPr lang="en-US" sz="1800" dirty="0"/>
              <a:t>Process</a:t>
            </a:r>
          </a:p>
          <a:p>
            <a:r>
              <a:rPr lang="en-US" sz="1800" dirty="0"/>
              <a:t>Workflow</a:t>
            </a:r>
          </a:p>
          <a:p>
            <a:r>
              <a:rPr lang="en-US" sz="1800" dirty="0"/>
              <a:t>Insights</a:t>
            </a:r>
          </a:p>
          <a:p>
            <a:r>
              <a:rPr lang="en-US" sz="1800" dirty="0"/>
              <a:t>Model Development</a:t>
            </a:r>
          </a:p>
          <a:p>
            <a:r>
              <a:rPr lang="en-US" sz="1800" dirty="0"/>
              <a:t>Results</a:t>
            </a:r>
          </a:p>
          <a:p>
            <a:r>
              <a:rPr lang="en-US" sz="1800" dirty="0"/>
              <a:t>Business Benefit </a:t>
            </a:r>
          </a:p>
          <a:p>
            <a:r>
              <a:rPr lang="en-US" sz="1800" dirty="0"/>
              <a:t>Summary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B5BAF8-EA80-4AD4-8D83-5960C299573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/>
          <a:lstStyle/>
          <a:p>
            <a:fld id="{DEE31B66-A2DA-4175-AA6C-9B02C7B24088}" type="datetime1">
              <a:rPr lang="en-US" smtClean="0"/>
              <a:t>1/22/2023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C19884-873C-4D13-BE6D-318CF07B0D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/>
          <a:lstStyle/>
          <a:p>
            <a:r>
              <a:rPr lang="en-US"/>
              <a:t>OASIS ANALYTICS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991F00-87A7-45A6-8029-B097FA724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3219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F1EDE-5423-435C-B149-87AB1BC22B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67200" y="1615736"/>
            <a:ext cx="4179570" cy="1524735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7C7382-18E7-4821-8C61-461D6BBE08F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/>
          <a:lstStyle/>
          <a:p>
            <a:fld id="{B391DCCC-7F36-487A-940B-D4E0C960902C}" type="datetime1">
              <a:rPr lang="en-US" smtClean="0"/>
              <a:t>1/22/2023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90FA1B-5022-47AB-A0AE-8F5C57979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/>
          <a:lstStyle/>
          <a:p>
            <a:r>
              <a:rPr lang="en-US"/>
              <a:t>OASIS ANALYTICS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127D99-645F-4FCF-9573-FDFE2A344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9787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075" y="1073874"/>
            <a:ext cx="5111750" cy="545088"/>
          </a:xfrm>
        </p:spPr>
        <p:txBody>
          <a:bodyPr/>
          <a:lstStyle/>
          <a:p>
            <a:r>
              <a:rPr lang="en-US" dirty="0"/>
              <a:t>Project recap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1855498"/>
            <a:ext cx="5745308" cy="4500851"/>
          </a:xfrm>
        </p:spPr>
        <p:txBody>
          <a:bodyPr>
            <a:noAutofit/>
          </a:bodyPr>
          <a:lstStyle/>
          <a:p>
            <a:pPr algn="just"/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PRIMO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Cancer Research Institute (PCRI) is a non-profit organization dedicated to studying and understanding the biology of cancer, developing new treatments and therapies, and improving the lives of those affected by the disease.</a:t>
            </a:r>
          </a:p>
          <a:p>
            <a:pPr algn="just"/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Oasis Analytics has been tasked with developing a Machine Learning Model for Primo Cancer Research Institute to help their researchers improve the accuracy of their cancer diagnosis and prognosis. </a:t>
            </a:r>
          </a:p>
          <a:p>
            <a:pPr algn="just"/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expectations are: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Create meaningful insights and visuals using the FNA dataset.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Develop a ML model with high accuracy and precision.</a:t>
            </a:r>
          </a:p>
          <a:p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sz="18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E12647-CCB2-45E2-A9CB-A868F49049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219200" cy="365125"/>
          </a:xfrm>
        </p:spPr>
        <p:txBody>
          <a:bodyPr/>
          <a:lstStyle/>
          <a:p>
            <a:fld id="{E5A11C50-7213-42E4-8586-0520FD93BD3E}" type="datetime1">
              <a:rPr lang="en-US" smtClean="0"/>
              <a:t>1/22/2023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51ED20-04D4-4894-B0C2-9C541A61A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63800" y="6356350"/>
            <a:ext cx="3479800" cy="365125"/>
          </a:xfrm>
        </p:spPr>
        <p:txBody>
          <a:bodyPr/>
          <a:lstStyle/>
          <a:p>
            <a:r>
              <a:rPr lang="en-US"/>
              <a:t>OASIS ANALYTICS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15163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E5F11-B7B9-4B80-8C6A-A8A7A7190B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03422" y="777240"/>
            <a:ext cx="4179570" cy="455815"/>
          </a:xfrm>
        </p:spPr>
        <p:txBody>
          <a:bodyPr/>
          <a:lstStyle/>
          <a:p>
            <a:r>
              <a:rPr lang="en-US" dirty="0"/>
              <a:t>Problem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4D38D6-91AA-728F-5E1E-F1F719028BAE}"/>
              </a:ext>
            </a:extLst>
          </p:cNvPr>
          <p:cNvSpPr txBox="1"/>
          <p:nvPr/>
        </p:nvSpPr>
        <p:spPr>
          <a:xfrm>
            <a:off x="6603422" y="1523999"/>
            <a:ext cx="528377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n-US" sz="2400" dirty="0">
              <a:solidFill>
                <a:schemeClr val="bg1"/>
              </a:solidFill>
            </a:endParaRPr>
          </a:p>
          <a:p>
            <a:pPr algn="just"/>
            <a:r>
              <a:rPr lang="en-US" sz="2400" dirty="0">
                <a:solidFill>
                  <a:schemeClr val="bg1"/>
                </a:solidFill>
              </a:rPr>
              <a:t>How can researchers at PCRI improve </a:t>
            </a:r>
            <a:r>
              <a:rPr lang="en-US" sz="2400" b="1" dirty="0">
                <a:solidFill>
                  <a:schemeClr val="bg1"/>
                </a:solidFill>
              </a:rPr>
              <a:t>the accuracy of cancer diagnosis and prognosis</a:t>
            </a:r>
            <a:r>
              <a:rPr lang="en-US" sz="2400" dirty="0">
                <a:solidFill>
                  <a:schemeClr val="bg1"/>
                </a:solidFill>
              </a:rPr>
              <a:t>, and ultimately develop more effective treatments for patients? </a:t>
            </a:r>
          </a:p>
        </p:txBody>
      </p:sp>
    </p:spTree>
    <p:extLst>
      <p:ext uri="{BB962C8B-B14F-4D97-AF65-F5344CB8AC3E}">
        <p14:creationId xmlns:p14="http://schemas.microsoft.com/office/powerpoint/2010/main" val="3797280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E5FEE2D-79E5-4C1D-8BF7-EE619CA7039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Meet THE team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7F1AE66-47AA-4110-86B9-0626D4953989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6356350"/>
            <a:ext cx="2743200" cy="365125"/>
          </a:xfrm>
        </p:spPr>
        <p:txBody>
          <a:bodyPr/>
          <a:lstStyle/>
          <a:p>
            <a:fld id="{79585C13-97BB-44DA-B1B0-6B7500B838C1}" type="datetime1">
              <a:rPr lang="en-US" smtClean="0"/>
              <a:t>1/22/2023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A5A93F-DCAE-40B8-8E94-3239A1A6A21A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4114800" cy="365125"/>
          </a:xfrm>
        </p:spPr>
        <p:txBody>
          <a:bodyPr/>
          <a:lstStyle/>
          <a:p>
            <a:r>
              <a:rPr lang="en-US" dirty="0"/>
              <a:t>OASIS ANALYTICS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91613-153A-4005-9F4D-2F185AE5F7B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96826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247A50-B077-F972-1568-4AB7FED752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0767" y="1224370"/>
            <a:ext cx="2105135" cy="343061"/>
          </a:xfrm>
        </p:spPr>
        <p:txBody>
          <a:bodyPr>
            <a:noAutofit/>
          </a:bodyPr>
          <a:lstStyle/>
          <a:p>
            <a:r>
              <a:rPr lang="en-US" sz="1400" dirty="0"/>
              <a:t>Data engineering</a:t>
            </a:r>
          </a:p>
        </p:txBody>
      </p:sp>
      <p:pic>
        <p:nvPicPr>
          <p:cNvPr id="36" name="Picture Placeholder 35" descr="A person smiling for the camera&#10;&#10;Description automatically generated with low confidence">
            <a:extLst>
              <a:ext uri="{FF2B5EF4-FFF2-40B4-BE49-F238E27FC236}">
                <a16:creationId xmlns:a16="http://schemas.microsoft.com/office/drawing/2014/main" id="{EB75ED76-223F-7C7E-3910-C60D0B5BD7D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l="8345" r="8345"/>
          <a:stretch>
            <a:fillRect/>
          </a:stretch>
        </p:blipFill>
        <p:spPr>
          <a:xfrm>
            <a:off x="5559425" y="1034031"/>
            <a:ext cx="1066800" cy="1066800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F89F48-209F-8D3F-2CCD-7318C9BCEC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77732" y="2196635"/>
            <a:ext cx="1828800" cy="343061"/>
          </a:xfrm>
        </p:spPr>
        <p:txBody>
          <a:bodyPr/>
          <a:lstStyle/>
          <a:p>
            <a:r>
              <a:rPr lang="en-US" dirty="0"/>
              <a:t>JOHN ALABI</a:t>
            </a:r>
          </a:p>
        </p:txBody>
      </p:sp>
      <p:pic>
        <p:nvPicPr>
          <p:cNvPr id="38" name="Picture Placeholder 37" descr="A person in a suit and tie&#10;&#10;Description automatically generated with medium confidence">
            <a:extLst>
              <a:ext uri="{FF2B5EF4-FFF2-40B4-BE49-F238E27FC236}">
                <a16:creationId xmlns:a16="http://schemas.microsoft.com/office/drawing/2014/main" id="{E88B5EC9-21FF-366C-E84E-39CF3C2AC0FF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t="6213" b="6213"/>
          <a:stretch>
            <a:fillRect/>
          </a:stretch>
        </p:blipFill>
        <p:spPr>
          <a:xfrm>
            <a:off x="7589748" y="1034031"/>
            <a:ext cx="1066800" cy="1066800"/>
          </a:xfr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87D0F91-6876-5FC9-7CBF-D36CAC56DCAC}"/>
              </a:ext>
            </a:extLst>
          </p:cNvPr>
          <p:cNvSpPr>
            <a:spLocks noGrp="1"/>
          </p:cNvSpPr>
          <p:nvPr>
            <p:ph type="body" idx="18"/>
          </p:nvPr>
        </p:nvSpPr>
        <p:spPr>
          <a:xfrm>
            <a:off x="7109902" y="2222819"/>
            <a:ext cx="2086996" cy="289072"/>
          </a:xfrm>
        </p:spPr>
        <p:txBody>
          <a:bodyPr/>
          <a:lstStyle/>
          <a:p>
            <a:r>
              <a:rPr lang="en-US" dirty="0"/>
              <a:t>RUTHERFORD BRANDFUL</a:t>
            </a:r>
          </a:p>
        </p:txBody>
      </p:sp>
      <p:pic>
        <p:nvPicPr>
          <p:cNvPr id="40" name="Picture Placeholder 39" descr="A person with a beard&#10;&#10;Description automatically generated with low confidence">
            <a:extLst>
              <a:ext uri="{FF2B5EF4-FFF2-40B4-BE49-F238E27FC236}">
                <a16:creationId xmlns:a16="http://schemas.microsoft.com/office/drawing/2014/main" id="{5ACE4A02-611C-8DF7-4516-AF8787E669DB}"/>
              </a:ext>
            </a:extLst>
          </p:cNvPr>
          <p:cNvPicPr>
            <a:picLocks noGrp="1" noChangeAspect="1"/>
          </p:cNvPicPr>
          <p:nvPr>
            <p:ph type="pic" sz="quarter" idx="37"/>
          </p:nvPr>
        </p:nvPicPr>
        <p:blipFill>
          <a:blip r:embed="rId4"/>
          <a:srcRect l="1112" r="1112"/>
          <a:stretch>
            <a:fillRect/>
          </a:stretch>
        </p:blipFill>
        <p:spPr>
          <a:xfrm>
            <a:off x="3302097" y="2894675"/>
            <a:ext cx="1066800" cy="1066800"/>
          </a:xfr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133383F-49F3-1C4D-5A02-5EBA32D5ABDB}"/>
              </a:ext>
            </a:extLst>
          </p:cNvPr>
          <p:cNvSpPr>
            <a:spLocks noGrp="1"/>
          </p:cNvSpPr>
          <p:nvPr>
            <p:ph type="body" idx="19"/>
          </p:nvPr>
        </p:nvSpPr>
        <p:spPr>
          <a:xfrm>
            <a:off x="2618537" y="4058001"/>
            <a:ext cx="2105135" cy="343061"/>
          </a:xfrm>
        </p:spPr>
        <p:txBody>
          <a:bodyPr/>
          <a:lstStyle/>
          <a:p>
            <a:r>
              <a:rPr lang="en-US" dirty="0"/>
              <a:t>EZRA MANUEL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FA699D6B-CF4C-AB86-1244-1BDD70C2C24D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4849091" y="4058000"/>
            <a:ext cx="1970041" cy="343061"/>
          </a:xfrm>
        </p:spPr>
        <p:txBody>
          <a:bodyPr/>
          <a:lstStyle/>
          <a:p>
            <a:r>
              <a:rPr lang="en-US" dirty="0"/>
              <a:t>MOBOLAJI ADEJONRIN</a:t>
            </a:r>
          </a:p>
        </p:txBody>
      </p:sp>
      <p:pic>
        <p:nvPicPr>
          <p:cNvPr id="48" name="Picture Placeholder 47" descr="A person smiling for the camera&#10;&#10;Description automatically generated with medium confidence">
            <a:extLst>
              <a:ext uri="{FF2B5EF4-FFF2-40B4-BE49-F238E27FC236}">
                <a16:creationId xmlns:a16="http://schemas.microsoft.com/office/drawing/2014/main" id="{72041542-62EB-063D-0F39-A3C79A801653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>
          <a:blip r:embed="rId5"/>
          <a:srcRect l="1726" r="1726"/>
          <a:stretch>
            <a:fillRect/>
          </a:stretch>
        </p:blipFill>
        <p:spPr>
          <a:xfrm>
            <a:off x="4190272" y="4756760"/>
            <a:ext cx="1066800" cy="1066800"/>
          </a:xfrm>
        </p:spPr>
      </p:pic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CA0DC78-C466-09CF-0648-CC410811AF49}"/>
              </a:ext>
            </a:extLst>
          </p:cNvPr>
          <p:cNvSpPr>
            <a:spLocks noGrp="1"/>
          </p:cNvSpPr>
          <p:nvPr>
            <p:ph type="body" idx="25"/>
          </p:nvPr>
        </p:nvSpPr>
        <p:spPr>
          <a:xfrm>
            <a:off x="3784600" y="5947186"/>
            <a:ext cx="1828800" cy="343061"/>
          </a:xfrm>
        </p:spPr>
        <p:txBody>
          <a:bodyPr/>
          <a:lstStyle/>
          <a:p>
            <a:r>
              <a:rPr lang="en-US" dirty="0"/>
              <a:t>NANCY ARMAH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BF456D8A-98C7-FC90-4E14-834A3FD91791}"/>
              </a:ext>
            </a:extLst>
          </p:cNvPr>
          <p:cNvSpPr>
            <a:spLocks noGrp="1"/>
          </p:cNvSpPr>
          <p:nvPr>
            <p:ph type="body" idx="30"/>
          </p:nvPr>
        </p:nvSpPr>
        <p:spPr>
          <a:xfrm>
            <a:off x="7832725" y="5908755"/>
            <a:ext cx="1828800" cy="379854"/>
          </a:xfrm>
        </p:spPr>
        <p:txBody>
          <a:bodyPr/>
          <a:lstStyle/>
          <a:p>
            <a:r>
              <a:rPr lang="en-US" dirty="0"/>
              <a:t>OLANREWAJU OBE</a:t>
            </a:r>
          </a:p>
        </p:txBody>
      </p:sp>
      <p:pic>
        <p:nvPicPr>
          <p:cNvPr id="54" name="Picture Placeholder 53" descr="A person smiling for the camera&#10;&#10;Description automatically generated with medium confidence">
            <a:extLst>
              <a:ext uri="{FF2B5EF4-FFF2-40B4-BE49-F238E27FC236}">
                <a16:creationId xmlns:a16="http://schemas.microsoft.com/office/drawing/2014/main" id="{C4608D0F-FE96-1923-8AE2-407A01189C43}"/>
              </a:ext>
            </a:extLst>
          </p:cNvPr>
          <p:cNvPicPr>
            <a:picLocks noGrp="1" noChangeAspect="1"/>
          </p:cNvPicPr>
          <p:nvPr>
            <p:ph type="pic" sz="quarter" idx="38"/>
          </p:nvPr>
        </p:nvPicPr>
        <p:blipFill>
          <a:blip r:embed="rId6"/>
          <a:srcRect t="2339" b="2339"/>
          <a:stretch>
            <a:fillRect/>
          </a:stretch>
        </p:blipFill>
        <p:spPr>
          <a:xfrm>
            <a:off x="6135347" y="4767545"/>
            <a:ext cx="1066800" cy="1066800"/>
          </a:xfrm>
        </p:spPr>
      </p:pic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3AD2129E-56DB-9725-9658-68C3EA23BA4A}"/>
              </a:ext>
            </a:extLst>
          </p:cNvPr>
          <p:cNvSpPr>
            <a:spLocks noGrp="1"/>
          </p:cNvSpPr>
          <p:nvPr>
            <p:ph type="body" idx="31"/>
          </p:nvPr>
        </p:nvSpPr>
        <p:spPr>
          <a:xfrm>
            <a:off x="6918325" y="4057999"/>
            <a:ext cx="1828800" cy="343061"/>
          </a:xfrm>
        </p:spPr>
        <p:txBody>
          <a:bodyPr/>
          <a:lstStyle/>
          <a:p>
            <a:r>
              <a:rPr lang="en-US" dirty="0"/>
              <a:t>CHIEBUKA OKORO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29E1D97B-0097-FFAF-B9CD-1C365227D254}"/>
              </a:ext>
            </a:extLst>
          </p:cNvPr>
          <p:cNvSpPr>
            <a:spLocks noGrp="1"/>
          </p:cNvSpPr>
          <p:nvPr>
            <p:ph type="body" idx="32"/>
          </p:nvPr>
        </p:nvSpPr>
        <p:spPr>
          <a:xfrm>
            <a:off x="9112978" y="4057999"/>
            <a:ext cx="1828800" cy="343061"/>
          </a:xfrm>
        </p:spPr>
        <p:txBody>
          <a:bodyPr/>
          <a:lstStyle/>
          <a:p>
            <a:pPr algn="l"/>
            <a:r>
              <a:rPr lang="en-US" dirty="0"/>
              <a:t>ROHULLAH ETTU </a:t>
            </a:r>
          </a:p>
        </p:txBody>
      </p:sp>
      <p:sp>
        <p:nvSpPr>
          <p:cNvPr id="27" name="Date Placeholder 26">
            <a:extLst>
              <a:ext uri="{FF2B5EF4-FFF2-40B4-BE49-F238E27FC236}">
                <a16:creationId xmlns:a16="http://schemas.microsoft.com/office/drawing/2014/main" id="{3DD09646-A5B7-7B27-9117-EE8A6A528D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E03C5-08A5-4369-ACF4-AC76A59AFEB8}" type="datetime1">
              <a:rPr lang="en-US" smtClean="0"/>
              <a:t>1/22/2023</a:t>
            </a:fld>
            <a:endParaRPr lang="en-US" dirty="0"/>
          </a:p>
        </p:txBody>
      </p:sp>
      <p:sp>
        <p:nvSpPr>
          <p:cNvPr id="28" name="Footer Placeholder 27">
            <a:extLst>
              <a:ext uri="{FF2B5EF4-FFF2-40B4-BE49-F238E27FC236}">
                <a16:creationId xmlns:a16="http://schemas.microsoft.com/office/drawing/2014/main" id="{84BC3AD5-3A7F-3E19-E4FB-960F42E071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OASIS ANALYTICS</a:t>
            </a:r>
            <a:endParaRPr lang="en-US" dirty="0"/>
          </a:p>
        </p:txBody>
      </p:sp>
      <p:sp>
        <p:nvSpPr>
          <p:cNvPr id="29" name="Slide Number Placeholder 28">
            <a:extLst>
              <a:ext uri="{FF2B5EF4-FFF2-40B4-BE49-F238E27FC236}">
                <a16:creationId xmlns:a16="http://schemas.microsoft.com/office/drawing/2014/main" id="{C5977920-6240-FD84-8B7E-4CA1F4FF4D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6D39A323-2631-032F-8B0B-A644CF61B629}"/>
              </a:ext>
            </a:extLst>
          </p:cNvPr>
          <p:cNvSpPr txBox="1">
            <a:spLocks/>
          </p:cNvSpPr>
          <p:nvPr/>
        </p:nvSpPr>
        <p:spPr>
          <a:xfrm>
            <a:off x="520889" y="3261270"/>
            <a:ext cx="1828800" cy="3430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/>
              <a:t>Data analytics</a:t>
            </a:r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0A7C0D93-11AF-79D1-54A2-D83A602478AA}"/>
              </a:ext>
            </a:extLst>
          </p:cNvPr>
          <p:cNvSpPr txBox="1">
            <a:spLocks/>
          </p:cNvSpPr>
          <p:nvPr/>
        </p:nvSpPr>
        <p:spPr>
          <a:xfrm>
            <a:off x="74906" y="5076101"/>
            <a:ext cx="3773713" cy="4230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/>
              <a:t>Data science &amp; Machine learning</a:t>
            </a:r>
          </a:p>
        </p:txBody>
      </p:sp>
      <p:pic>
        <p:nvPicPr>
          <p:cNvPr id="57" name="Picture 56" descr="A picture containing person">
            <a:extLst>
              <a:ext uri="{FF2B5EF4-FFF2-40B4-BE49-F238E27FC236}">
                <a16:creationId xmlns:a16="http://schemas.microsoft.com/office/drawing/2014/main" id="{33B52F16-330F-6B17-A657-35D8EA29B4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77200" y="4751693"/>
            <a:ext cx="1218544" cy="1071867"/>
          </a:xfrm>
          <a:prstGeom prst="rect">
            <a:avLst/>
          </a:prstGeom>
        </p:spPr>
      </p:pic>
      <p:sp>
        <p:nvSpPr>
          <p:cNvPr id="58" name="Text Placeholder 18">
            <a:extLst>
              <a:ext uri="{FF2B5EF4-FFF2-40B4-BE49-F238E27FC236}">
                <a16:creationId xmlns:a16="http://schemas.microsoft.com/office/drawing/2014/main" id="{330F6B91-67EF-E0F8-153C-2EE2CCAE7736}"/>
              </a:ext>
            </a:extLst>
          </p:cNvPr>
          <p:cNvSpPr txBox="1">
            <a:spLocks/>
          </p:cNvSpPr>
          <p:nvPr/>
        </p:nvSpPr>
        <p:spPr>
          <a:xfrm>
            <a:off x="5559424" y="5945548"/>
            <a:ext cx="2030323" cy="34306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DENGIMOWEI ALABINTEI</a:t>
            </a:r>
          </a:p>
        </p:txBody>
      </p:sp>
      <p:pic>
        <p:nvPicPr>
          <p:cNvPr id="6" name="Picture Placeholder 41">
            <a:extLst>
              <a:ext uri="{FF2B5EF4-FFF2-40B4-BE49-F238E27FC236}">
                <a16:creationId xmlns:a16="http://schemas.microsoft.com/office/drawing/2014/main" id="{58AA8DB0-F76C-8E1A-C4EE-8DD1C31101D3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8"/>
          <a:srcRect t="6819" b="6819"/>
          <a:stretch/>
        </p:blipFill>
        <p:spPr>
          <a:xfrm>
            <a:off x="5300711" y="2894675"/>
            <a:ext cx="1066800" cy="1066800"/>
          </a:xfrm>
        </p:spPr>
      </p:pic>
      <p:pic>
        <p:nvPicPr>
          <p:cNvPr id="12" name="Picture Placeholder 11" descr="A person in a white shirt&#10;&#10;Description automatically generated with low confidence">
            <a:extLst>
              <a:ext uri="{FF2B5EF4-FFF2-40B4-BE49-F238E27FC236}">
                <a16:creationId xmlns:a16="http://schemas.microsoft.com/office/drawing/2014/main" id="{CFDD3145-2118-A065-111C-127B8BFE4434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9"/>
          <a:srcRect l="400" r="400"/>
          <a:stretch>
            <a:fillRect/>
          </a:stretch>
        </p:blipFill>
        <p:spPr>
          <a:xfrm>
            <a:off x="7299325" y="2894675"/>
            <a:ext cx="1066800" cy="1066800"/>
          </a:xfrm>
        </p:spPr>
      </p:pic>
      <p:pic>
        <p:nvPicPr>
          <p:cNvPr id="18" name="Picture Placeholder 17" descr="A person standing in front of a car&#10;&#10;Description automatically generated with medium confidence">
            <a:extLst>
              <a:ext uri="{FF2B5EF4-FFF2-40B4-BE49-F238E27FC236}">
                <a16:creationId xmlns:a16="http://schemas.microsoft.com/office/drawing/2014/main" id="{BF6791B5-2E74-1D7D-CBCC-E20B737C2EE8}"/>
              </a:ext>
            </a:extLst>
          </p:cNvPr>
          <p:cNvPicPr>
            <a:picLocks noGrp="1" noChangeAspect="1"/>
          </p:cNvPicPr>
          <p:nvPr>
            <p:ph type="pic" sz="quarter" idx="29"/>
          </p:nvPr>
        </p:nvPicPr>
        <p:blipFill>
          <a:blip r:embed="rId10"/>
          <a:srcRect l="4803" r="4803"/>
          <a:stretch>
            <a:fillRect/>
          </a:stretch>
        </p:blipFill>
        <p:spPr>
          <a:xfrm>
            <a:off x="9295744" y="2894675"/>
            <a:ext cx="1066800" cy="1066800"/>
          </a:xfrm>
        </p:spPr>
      </p:pic>
    </p:spTree>
    <p:extLst>
      <p:ext uri="{BB962C8B-B14F-4D97-AF65-F5344CB8AC3E}">
        <p14:creationId xmlns:p14="http://schemas.microsoft.com/office/powerpoint/2010/main" val="3982859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3DB88-62DD-4C41-977F-D59BEF14EE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F37E83-2D8B-42EF-A2C4-5D2BBDB1F05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1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D77839-2CFD-4BC8-85DA-9EE69CCE1B2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3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7E386FF-C90F-4484-A843-D4BA75FFF00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5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30780D1-5C1B-411C-81ED-7B9970FCBF8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7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ABE7D8B-D1CD-44C0-AD2D-2ABA67684E9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01536" y="1613528"/>
            <a:ext cx="5102680" cy="505421"/>
          </a:xfrm>
        </p:spPr>
        <p:txBody>
          <a:bodyPr>
            <a:normAutofit/>
          </a:bodyPr>
          <a:lstStyle/>
          <a:p>
            <a:r>
              <a:rPr lang="en-US" sz="1800" dirty="0"/>
              <a:t>Business Problem Understanding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C2F0B15-120C-423F-8EE5-F303B19D5CC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986029" y="2682564"/>
            <a:ext cx="5102680" cy="473450"/>
          </a:xfrm>
        </p:spPr>
        <p:txBody>
          <a:bodyPr>
            <a:normAutofit/>
          </a:bodyPr>
          <a:lstStyle/>
          <a:p>
            <a:r>
              <a:rPr lang="en-US" sz="1800" dirty="0"/>
              <a:t>Create Database and Load Data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300D2644-F516-41F1-A88D-93673EA209A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151416" y="4818488"/>
            <a:ext cx="5102680" cy="473449"/>
          </a:xfrm>
        </p:spPr>
        <p:txBody>
          <a:bodyPr>
            <a:normAutofit/>
          </a:bodyPr>
          <a:lstStyle/>
          <a:p>
            <a:r>
              <a:rPr lang="en-US" sz="1800" dirty="0"/>
              <a:t>Model Development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9405A1F0-98C1-4B11-8D9A-3C009ADC44D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750764" y="3716447"/>
            <a:ext cx="5102680" cy="420042"/>
          </a:xfrm>
        </p:spPr>
        <p:txBody>
          <a:bodyPr>
            <a:normAutofit/>
          </a:bodyPr>
          <a:lstStyle/>
          <a:p>
            <a:r>
              <a:rPr lang="en-US" sz="1800" dirty="0"/>
              <a:t>Data Analysis &amp; Visualization</a:t>
            </a:r>
          </a:p>
          <a:p>
            <a:endParaRPr lang="en-US" sz="1800" dirty="0"/>
          </a:p>
        </p:txBody>
      </p:sp>
      <p:sp>
        <p:nvSpPr>
          <p:cNvPr id="16" name="Date Placeholder 15">
            <a:extLst>
              <a:ext uri="{FF2B5EF4-FFF2-40B4-BE49-F238E27FC236}">
                <a16:creationId xmlns:a16="http://schemas.microsoft.com/office/drawing/2014/main" id="{24238BD7-9B10-4E64-B1B4-FDE6DD70AA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1E562-A48F-4B3E-9B4C-6D790ED1323A}" type="datetime1">
              <a:rPr lang="en-US" smtClean="0"/>
              <a:pPr/>
              <a:t>1/22/2023</a:t>
            </a:fld>
            <a:endParaRPr lang="en-US" dirty="0"/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CD3D67B7-A821-49FC-94BE-19EDE9D319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OASIS ANALYTICS</a:t>
            </a:r>
            <a:endParaRPr lang="en-US" dirty="0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C8D6D0E8-3983-4B7D-ADB2-077E17AD3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7</a:t>
            </a:fld>
            <a:endParaRPr lang="en-US" dirty="0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61D4D91-13F7-062A-B78F-B9AB51EE127B}"/>
              </a:ext>
            </a:extLst>
          </p:cNvPr>
          <p:cNvCxnSpPr>
            <a:cxnSpLocks/>
          </p:cNvCxnSpPr>
          <p:nvPr/>
        </p:nvCxnSpPr>
        <p:spPr>
          <a:xfrm>
            <a:off x="2873895" y="2341418"/>
            <a:ext cx="152764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5CE5EB5-F10C-B4E3-6082-D0CE65958B44}"/>
              </a:ext>
            </a:extLst>
          </p:cNvPr>
          <p:cNvCxnSpPr>
            <a:cxnSpLocks/>
          </p:cNvCxnSpPr>
          <p:nvPr/>
        </p:nvCxnSpPr>
        <p:spPr>
          <a:xfrm>
            <a:off x="3480320" y="3408218"/>
            <a:ext cx="152764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B5C17CD3-C162-651D-9C09-F7E8DC275853}"/>
              </a:ext>
            </a:extLst>
          </p:cNvPr>
          <p:cNvCxnSpPr>
            <a:cxnSpLocks/>
          </p:cNvCxnSpPr>
          <p:nvPr/>
        </p:nvCxnSpPr>
        <p:spPr>
          <a:xfrm>
            <a:off x="4064520" y="4516582"/>
            <a:ext cx="152764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2D7080AA-9181-5BF9-73B6-F5AAC5008903}"/>
              </a:ext>
            </a:extLst>
          </p:cNvPr>
          <p:cNvSpPr txBox="1">
            <a:spLocks/>
          </p:cNvSpPr>
          <p:nvPr/>
        </p:nvSpPr>
        <p:spPr>
          <a:xfrm>
            <a:off x="368754" y="2118949"/>
            <a:ext cx="2141764" cy="5143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25816BA7-7B64-18E6-D7C1-6A0BE1BBBFC3}"/>
              </a:ext>
            </a:extLst>
          </p:cNvPr>
          <p:cNvSpPr txBox="1">
            <a:spLocks/>
          </p:cNvSpPr>
          <p:nvPr/>
        </p:nvSpPr>
        <p:spPr>
          <a:xfrm>
            <a:off x="1032409" y="3179056"/>
            <a:ext cx="2141764" cy="5143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4</a:t>
            </a:r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824A6B57-8D75-1DCA-0E55-6636BEB6244D}"/>
              </a:ext>
            </a:extLst>
          </p:cNvPr>
          <p:cNvSpPr txBox="1">
            <a:spLocks/>
          </p:cNvSpPr>
          <p:nvPr/>
        </p:nvSpPr>
        <p:spPr>
          <a:xfrm>
            <a:off x="1608083" y="4229709"/>
            <a:ext cx="2141764" cy="5143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6</a:t>
            </a:r>
          </a:p>
        </p:txBody>
      </p:sp>
      <p:sp>
        <p:nvSpPr>
          <p:cNvPr id="35" name="Text Placeholder 12">
            <a:extLst>
              <a:ext uri="{FF2B5EF4-FFF2-40B4-BE49-F238E27FC236}">
                <a16:creationId xmlns:a16="http://schemas.microsoft.com/office/drawing/2014/main" id="{FDA59927-298D-C443-E8BC-B0CB62CCCA8C}"/>
              </a:ext>
            </a:extLst>
          </p:cNvPr>
          <p:cNvSpPr txBox="1">
            <a:spLocks/>
          </p:cNvSpPr>
          <p:nvPr/>
        </p:nvSpPr>
        <p:spPr>
          <a:xfrm>
            <a:off x="4764913" y="2159802"/>
            <a:ext cx="5102680" cy="4734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Source Data</a:t>
            </a:r>
          </a:p>
        </p:txBody>
      </p:sp>
      <p:sp>
        <p:nvSpPr>
          <p:cNvPr id="36" name="Text Placeholder 12">
            <a:extLst>
              <a:ext uri="{FF2B5EF4-FFF2-40B4-BE49-F238E27FC236}">
                <a16:creationId xmlns:a16="http://schemas.microsoft.com/office/drawing/2014/main" id="{EDA31B4D-CAEA-9FA5-C093-6E35E3781D0C}"/>
              </a:ext>
            </a:extLst>
          </p:cNvPr>
          <p:cNvSpPr txBox="1">
            <a:spLocks/>
          </p:cNvSpPr>
          <p:nvPr/>
        </p:nvSpPr>
        <p:spPr>
          <a:xfrm>
            <a:off x="5314108" y="3207193"/>
            <a:ext cx="5102680" cy="4734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Data Modelling</a:t>
            </a:r>
          </a:p>
        </p:txBody>
      </p:sp>
      <p:sp>
        <p:nvSpPr>
          <p:cNvPr id="37" name="Text Placeholder 13">
            <a:extLst>
              <a:ext uri="{FF2B5EF4-FFF2-40B4-BE49-F238E27FC236}">
                <a16:creationId xmlns:a16="http://schemas.microsoft.com/office/drawing/2014/main" id="{7050524C-79DD-D2DC-C0F3-FDC8551B8286}"/>
              </a:ext>
            </a:extLst>
          </p:cNvPr>
          <p:cNvSpPr txBox="1">
            <a:spLocks/>
          </p:cNvSpPr>
          <p:nvPr/>
        </p:nvSpPr>
        <p:spPr>
          <a:xfrm>
            <a:off x="5998247" y="4279857"/>
            <a:ext cx="5102680" cy="4734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Generate Insights</a:t>
            </a:r>
          </a:p>
        </p:txBody>
      </p:sp>
    </p:spTree>
    <p:extLst>
      <p:ext uri="{BB962C8B-B14F-4D97-AF65-F5344CB8AC3E}">
        <p14:creationId xmlns:p14="http://schemas.microsoft.com/office/powerpoint/2010/main" val="332104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  <p:bldP spid="13" grpId="0" build="p"/>
      <p:bldP spid="14" grpId="0" build="p"/>
      <p:bldP spid="15" grpId="0" build="p"/>
      <p:bldP spid="35" grpId="0"/>
      <p:bldP spid="36" grpId="0"/>
      <p:bldP spid="3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9D6E1868-2A74-E804-9381-F5F42B62E7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892177"/>
            <a:ext cx="8421688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Data engineering workflow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016FCEC-8E26-98A0-9885-71A1B0307BC1}"/>
              </a:ext>
            </a:extLst>
          </p:cNvPr>
          <p:cNvSpPr txBox="1"/>
          <p:nvPr/>
        </p:nvSpPr>
        <p:spPr>
          <a:xfrm>
            <a:off x="4647663" y="4406106"/>
            <a:ext cx="2896671" cy="823912"/>
          </a:xfrm>
          <a:prstGeom prst="rect">
            <a:avLst/>
          </a:prstGeom>
        </p:spPr>
        <p:txBody>
          <a:bodyPr rtlCol="0" anchor="b"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/>
              <a:t>Data Source - </a:t>
            </a:r>
            <a:r>
              <a:rPr lang="en-US" sz="2000" dirty="0">
                <a:hlinkClick r:id="rId2"/>
              </a:rPr>
              <a:t>Kaggle</a:t>
            </a:r>
            <a:endParaRPr lang="en-US" sz="2000" dirty="0"/>
          </a:p>
        </p:txBody>
      </p:sp>
      <p:pic>
        <p:nvPicPr>
          <p:cNvPr id="12" name="Graphic 11" descr="Database with solid fill">
            <a:extLst>
              <a:ext uri="{FF2B5EF4-FFF2-40B4-BE49-F238E27FC236}">
                <a16:creationId xmlns:a16="http://schemas.microsoft.com/office/drawing/2014/main" id="{56E523EB-84A7-3520-4475-61B78FB2B9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97066" y="2820195"/>
            <a:ext cx="1997867" cy="1997867"/>
          </a:xfrm>
          <a:prstGeom prst="rect">
            <a:avLst/>
          </a:prstGeom>
        </p:spPr>
      </p:pic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04BE9C0A-A66D-536A-D3D2-EF59D6179C2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76ED0E24-00F1-47B2-AB43-AD3E85473084}" type="datetime1">
              <a:rPr lang="en-US" smtClean="0"/>
              <a:pPr>
                <a:spcAft>
                  <a:spcPts val="600"/>
                </a:spcAft>
              </a:pPr>
              <a:t>1/22/2023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763CE6A6-2C50-6D0F-7B08-510833DC14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OASIS ANALYTICS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02C82612-1818-DDF6-4F8C-CBF2FCA69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49DFD55-3C28-40EF-9E31-A92D2E4017FF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3898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Content Placeholder 28" descr="Graphical user interface&#10;&#10;Description automatically generated">
            <a:extLst>
              <a:ext uri="{FF2B5EF4-FFF2-40B4-BE49-F238E27FC236}">
                <a16:creationId xmlns:a16="http://schemas.microsoft.com/office/drawing/2014/main" id="{EEFBE7AC-1A8A-2D00-DE06-B9C304DAC71D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6063439" y="3619378"/>
            <a:ext cx="5380382" cy="2912233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6B79A3-5C2F-03B8-DD7F-8CA057C8B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27B843-CAB2-41C6-A772-B25B6B493806}" type="datetime1">
              <a:rPr lang="en-US" smtClean="0"/>
              <a:t>1/22/2023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477CC8-2925-E1DB-46D5-169DF66C39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OASIS ANALYTICS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11CDFA-9A01-1E21-96E1-8B2550ABD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27" name="Content Placeholder 2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F5B6B1A6-6A30-700E-451E-9EC75E0F19A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477197" y="863594"/>
            <a:ext cx="5107133" cy="2782354"/>
          </a:xfrm>
        </p:spPr>
      </p:pic>
      <p:sp>
        <p:nvSpPr>
          <p:cNvPr id="46" name="Cylinder 45">
            <a:extLst>
              <a:ext uri="{FF2B5EF4-FFF2-40B4-BE49-F238E27FC236}">
                <a16:creationId xmlns:a16="http://schemas.microsoft.com/office/drawing/2014/main" id="{44C7268B-2E49-89AD-FCEA-B1744A8B7690}"/>
              </a:ext>
            </a:extLst>
          </p:cNvPr>
          <p:cNvSpPr/>
          <p:nvPr/>
        </p:nvSpPr>
        <p:spPr>
          <a:xfrm>
            <a:off x="461955" y="5187987"/>
            <a:ext cx="1053824" cy="1111057"/>
          </a:xfrm>
          <a:prstGeom prst="ca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7" name="Picture 46" descr="Logo&#10;&#10;Description automatically generated">
            <a:extLst>
              <a:ext uri="{FF2B5EF4-FFF2-40B4-BE49-F238E27FC236}">
                <a16:creationId xmlns:a16="http://schemas.microsoft.com/office/drawing/2014/main" id="{78B6AFCC-F51D-8F21-21EC-D71315B1E3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536" y="4520073"/>
            <a:ext cx="976661" cy="610608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DC3FDD36-D3AB-4B59-D716-CDE0637DB4ED}"/>
              </a:ext>
            </a:extLst>
          </p:cNvPr>
          <p:cNvSpPr txBox="1"/>
          <p:nvPr/>
        </p:nvSpPr>
        <p:spPr>
          <a:xfrm>
            <a:off x="2209800" y="207697"/>
            <a:ext cx="57332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Load into database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8BE3184-0B45-0EC7-77B9-A32A356032DC}"/>
              </a:ext>
            </a:extLst>
          </p:cNvPr>
          <p:cNvSpPr txBox="1"/>
          <p:nvPr/>
        </p:nvSpPr>
        <p:spPr>
          <a:xfrm>
            <a:off x="2826232" y="3703254"/>
            <a:ext cx="1483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Create Table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3237DFF-916F-CA0A-F088-30221333A61E}"/>
              </a:ext>
            </a:extLst>
          </p:cNvPr>
          <p:cNvSpPr txBox="1"/>
          <p:nvPr/>
        </p:nvSpPr>
        <p:spPr>
          <a:xfrm>
            <a:off x="9149188" y="3238622"/>
            <a:ext cx="2585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Set Data Type &amp; Length</a:t>
            </a:r>
          </a:p>
        </p:txBody>
      </p: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81896B5F-E358-FB91-B050-52603A15BD37}"/>
              </a:ext>
            </a:extLst>
          </p:cNvPr>
          <p:cNvCxnSpPr>
            <a:cxnSpLocks/>
          </p:cNvCxnSpPr>
          <p:nvPr/>
        </p:nvCxnSpPr>
        <p:spPr>
          <a:xfrm>
            <a:off x="6584330" y="2217008"/>
            <a:ext cx="1264229" cy="1390946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96838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inimalist Presentation_tm67328976_Win32_LW_SL_v3" id="{B5A5B451-F186-4F05-917D-430247B33515}" vid="{C0610F80-F57F-4E6B-A096-3AEBDD5FC54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CC96B61E-1B64-430F-934F-7D1B9002802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FD6FE22-81A0-4500-AFD0-342D21BB9A2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9C43685-694E-4579-B109-3C418D49DA65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{9B94E3B7-3A33-41BA-A369-B8EB11B06965}tf67328976_win32</Template>
  <TotalTime>4659</TotalTime>
  <Words>516</Words>
  <Application>Microsoft Office PowerPoint</Application>
  <PresentationFormat>Widescreen</PresentationFormat>
  <Paragraphs>158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Tenorite</vt:lpstr>
      <vt:lpstr>Office Theme</vt:lpstr>
      <vt:lpstr>Breast Cancer Prediction</vt:lpstr>
      <vt:lpstr>AGENDA</vt:lpstr>
      <vt:lpstr>Project recap</vt:lpstr>
      <vt:lpstr>Problem</vt:lpstr>
      <vt:lpstr>Meet THE team</vt:lpstr>
      <vt:lpstr>Data engineering</vt:lpstr>
      <vt:lpstr>PROCESS</vt:lpstr>
      <vt:lpstr>Data engineering workflow</vt:lpstr>
      <vt:lpstr>PowerPoint Presentation</vt:lpstr>
      <vt:lpstr>PowerPoint Presentation</vt:lpstr>
      <vt:lpstr>PowerPoint Presentation</vt:lpstr>
      <vt:lpstr>INSIGHTS</vt:lpstr>
      <vt:lpstr>PowerPoint Presentation</vt:lpstr>
      <vt:lpstr>MODEL DEVELOPMENT</vt:lpstr>
      <vt:lpstr>Model trained on all features</vt:lpstr>
      <vt:lpstr>Model trained on best 15 features</vt:lpstr>
      <vt:lpstr>BUSINESS BENEFIT</vt:lpstr>
      <vt:lpstr>SUMMARY</vt:lpstr>
      <vt:lpstr>Reference Links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Oasis cancer …</dc:title>
  <dc:creator>Nancy</dc:creator>
  <cp:lastModifiedBy>Nancy</cp:lastModifiedBy>
  <cp:revision>19</cp:revision>
  <dcterms:created xsi:type="dcterms:W3CDTF">2023-01-10T19:04:33Z</dcterms:created>
  <dcterms:modified xsi:type="dcterms:W3CDTF">2023-01-22T18:31:36Z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